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323" r:id="rId2"/>
    <p:sldId id="320" r:id="rId3"/>
    <p:sldId id="374" r:id="rId4"/>
    <p:sldId id="338" r:id="rId5"/>
    <p:sldId id="376" r:id="rId6"/>
    <p:sldId id="329" r:id="rId7"/>
    <p:sldId id="378" r:id="rId8"/>
    <p:sldId id="358" r:id="rId9"/>
    <p:sldId id="332" r:id="rId10"/>
    <p:sldId id="333" r:id="rId11"/>
    <p:sldId id="362" r:id="rId12"/>
    <p:sldId id="382" r:id="rId13"/>
    <p:sldId id="379" r:id="rId14"/>
    <p:sldId id="359" r:id="rId15"/>
    <p:sldId id="361" r:id="rId16"/>
    <p:sldId id="383" r:id="rId17"/>
    <p:sldId id="345" r:id="rId18"/>
    <p:sldId id="346" r:id="rId19"/>
    <p:sldId id="290" r:id="rId20"/>
    <p:sldId id="349" r:id="rId21"/>
    <p:sldId id="347" r:id="rId22"/>
    <p:sldId id="366" r:id="rId23"/>
    <p:sldId id="367" r:id="rId24"/>
    <p:sldId id="350" r:id="rId25"/>
    <p:sldId id="380" r:id="rId26"/>
    <p:sldId id="381" r:id="rId27"/>
    <p:sldId id="353" r:id="rId28"/>
    <p:sldId id="356" r:id="rId29"/>
    <p:sldId id="258" r:id="rId30"/>
    <p:sldId id="259" r:id="rId31"/>
    <p:sldId id="35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33"/>
    <a:srgbClr val="1DEF63"/>
    <a:srgbClr val="DB31AA"/>
    <a:srgbClr val="4F81BD"/>
    <a:srgbClr val="9D8FEF"/>
    <a:srgbClr val="0099FF"/>
    <a:srgbClr val="FFFFFF"/>
    <a:srgbClr val="808000"/>
    <a:srgbClr val="25A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1344" autoAdjust="0"/>
  </p:normalViewPr>
  <p:slideViewPr>
    <p:cSldViewPr snapToGrid="0">
      <p:cViewPr varScale="1">
        <p:scale>
          <a:sx n="81" d="100"/>
          <a:sy n="81" d="100"/>
        </p:scale>
        <p:origin x="3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2021\JUNE%202021\situation%20room\NYAMAGABE\DIGITAL%20SITUATION%20ROOM%20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ITUATION%20ROOM\imihigo%20cr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2021\JUNE%202021\situation%20room\NYAMAGABE\DIGITAL%20SITUATION%20ROOM%20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LECTRICT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Ingo%20zahawe%20imirasire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2021\JUNE%202021\situation%20room\NYAMAGABE\DIGITAL%20SITUATION%20ROOM%20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2021\JUNE%202021\situation%20room\NYAMAGABE\DIGITAL%20SITUATION%20ROOM%20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2021\JUNE%202021\situation%20room\NYAMAGABE\DIGITAL%20SITUATION%20ROOM%20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J:\SITUATION%20ROOM\imihigo%20c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IBYICIRO!$C$3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33CC"/>
            </a:solidFill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CC-4CED-A471-F205339C329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CC-4CED-A471-F205339C329D}"/>
              </c:ext>
            </c:extLst>
          </c:dPt>
          <c:dPt>
            <c:idx val="2"/>
            <c:bubble3D val="0"/>
            <c:spPr>
              <a:solidFill>
                <a:srgbClr val="0033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CC-4CED-A471-F205339C329D}"/>
              </c:ext>
            </c:extLst>
          </c:dPt>
          <c:dPt>
            <c:idx val="3"/>
            <c:bubble3D val="0"/>
            <c:spPr>
              <a:solidFill>
                <a:srgbClr val="0033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CC-4CED-A471-F205339C329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numRef>
              <c:f>IBYICIRO!$B$4:$B$7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IBYICIRO!$C$4:$C$7</c:f>
              <c:numCache>
                <c:formatCode>0%</c:formatCode>
                <c:ptCount val="4"/>
                <c:pt idx="0">
                  <c:v>0.16</c:v>
                </c:pt>
                <c:pt idx="1">
                  <c:v>0.39</c:v>
                </c:pt>
                <c:pt idx="2">
                  <c:v>0.44</c:v>
                </c:pt>
                <c:pt idx="3" formatCode="0.00%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CC-4CED-A471-F205339C329D}"/>
            </c:ext>
          </c:extLst>
        </c:ser>
        <c:ser>
          <c:idx val="1"/>
          <c:order val="1"/>
          <c:tx>
            <c:strRef>
              <c:f>IBYICIRO!$D$3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89CC-4CED-A471-F205339C32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89CC-4CED-A471-F205339C32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89CC-4CED-A471-F205339C32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89CC-4CED-A471-F205339C329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IBYICIRO!$B$4:$B$7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IBYICIRO!$D$4:$D$7</c:f>
              <c:numCache>
                <c:formatCode>General</c:formatCode>
                <c:ptCount val="4"/>
                <c:pt idx="0">
                  <c:v>60270</c:v>
                </c:pt>
                <c:pt idx="1">
                  <c:v>147233</c:v>
                </c:pt>
                <c:pt idx="2">
                  <c:v>166229</c:v>
                </c:pt>
                <c:pt idx="3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9CC-4CED-A471-F205339C329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ry'ingo zituye mu midugudu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175806964579917"/>
          <c:y val="0.17625188238204811"/>
          <c:w val="0.89745603674540686"/>
          <c:h val="0.6892166083406237"/>
        </c:manualLayout>
      </c:layout>
      <c:lineChart>
        <c:grouping val="standard"/>
        <c:varyColors val="0"/>
        <c:ser>
          <c:idx val="0"/>
          <c:order val="0"/>
          <c:tx>
            <c:strRef>
              <c:f>Sheet3!$C$36</c:f>
              <c:strCache>
                <c:ptCount val="1"/>
                <c:pt idx="0">
                  <c:v>Imidugudu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Sheet3!$D$35:$F$35</c:f>
              <c:strCache>
                <c:ptCount val="3"/>
                <c:pt idx="0">
                  <c:v>EICV3(2010/2011)</c:v>
                </c:pt>
                <c:pt idx="1">
                  <c:v>EICV4(2013/2014)</c:v>
                </c:pt>
                <c:pt idx="2">
                  <c:v>EICV5 (2016/20170</c:v>
                </c:pt>
              </c:strCache>
            </c:strRef>
          </c:cat>
          <c:val>
            <c:numRef>
              <c:f>Sheet3!$D$36:$F$36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66.599999999999994</c:v>
                </c:pt>
                <c:pt idx="2">
                  <c:v>71.099999999999994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9F-487E-BB4A-7ABBBAA9ACE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3407616"/>
        <c:axId val="233409152"/>
      </c:lineChart>
      <c:catAx>
        <c:axId val="23340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33409152"/>
        <c:crosses val="autoZero"/>
        <c:auto val="1"/>
        <c:lblAlgn val="ctr"/>
        <c:lblOffset val="100"/>
        <c:noMultiLvlLbl val="0"/>
      </c:catAx>
      <c:valAx>
        <c:axId val="233409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340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</a:t>
            </a:r>
            <a:r>
              <a:rPr lang="en-US" baseline="0"/>
              <a:t> ry'abantu barengeje imyaka 15 bazi gusoma no kwandika</a:t>
            </a:r>
            <a:endParaRPr lang="en-US"/>
          </a:p>
        </c:rich>
      </c:tx>
      <c:layout>
        <c:manualLayout>
          <c:xMode val="edge"/>
          <c:yMode val="edge"/>
          <c:x val="0.15195719349580478"/>
          <c:y val="1.73609787763436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515337249635538E-2"/>
          <c:y val="0.24812327351543631"/>
          <c:w val="0.92146551604280713"/>
          <c:h val="0.649358673440141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Sheet3!$D$47:$D$49</c:f>
              <c:strCache>
                <c:ptCount val="3"/>
                <c:pt idx="0">
                  <c:v>2010/2011( EICV3)</c:v>
                </c:pt>
                <c:pt idx="1">
                  <c:v>2013/2014(EICV4)</c:v>
                </c:pt>
                <c:pt idx="2">
                  <c:v>2016/2017 ( EICV5)</c:v>
                </c:pt>
              </c:strCache>
            </c:strRef>
          </c:cat>
          <c:val>
            <c:numRef>
              <c:f>Sheet3!$E$47:$E$49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371B-4A37-80D0-5E1F5FCA2A9A}"/>
            </c:ext>
          </c:extLst>
        </c:ser>
        <c:ser>
          <c:idx val="1"/>
          <c:order val="1"/>
          <c:spPr>
            <a:solidFill>
              <a:srgbClr val="00B0F0"/>
            </a:solidFill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Sheet3!$D$47:$D$49</c:f>
              <c:strCache>
                <c:ptCount val="3"/>
                <c:pt idx="0">
                  <c:v>2010/2011( EICV3)</c:v>
                </c:pt>
                <c:pt idx="1">
                  <c:v>2013/2014(EICV4)</c:v>
                </c:pt>
                <c:pt idx="2">
                  <c:v>2016/2017 ( EICV5)</c:v>
                </c:pt>
              </c:strCache>
            </c:strRef>
          </c:cat>
          <c:val>
            <c:numRef>
              <c:f>Sheet3!$F$47:$F$49</c:f>
              <c:numCache>
                <c:formatCode>General</c:formatCode>
                <c:ptCount val="3"/>
                <c:pt idx="0">
                  <c:v>63</c:v>
                </c:pt>
                <c:pt idx="1">
                  <c:v>69.3</c:v>
                </c:pt>
                <c:pt idx="2">
                  <c:v>70.400000000000006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1B-4A37-80D0-5E1F5FCA2A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569216"/>
        <c:axId val="208993664"/>
      </c:barChart>
      <c:catAx>
        <c:axId val="20256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8993664"/>
        <c:crosses val="autoZero"/>
        <c:auto val="1"/>
        <c:lblAlgn val="ctr"/>
        <c:lblOffset val="100"/>
        <c:noMultiLvlLbl val="0"/>
      </c:catAx>
      <c:valAx>
        <c:axId val="208993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569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</a:t>
            </a:r>
            <a:r>
              <a:rPr lang="en-US" baseline="0"/>
              <a:t> ry'ingo zitunze : Radiyo, mudasobwa,telefoni na televiziyo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9271100548442371E-2"/>
          <c:y val="0.35942952294020647"/>
          <c:w val="0.95289286532602979"/>
          <c:h val="0.53883463452608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Sheet4!$C$3</c:f>
              <c:strCache>
                <c:ptCount val="1"/>
                <c:pt idx="0">
                  <c:v>EICV3(2010/2011)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Sheet4!$B$4:$B$7</c:f>
              <c:strCache>
                <c:ptCount val="4"/>
                <c:pt idx="0">
                  <c:v>Radio</c:v>
                </c:pt>
                <c:pt idx="1">
                  <c:v>mudasobwa</c:v>
                </c:pt>
                <c:pt idx="2">
                  <c:v>Telefoni zigendanwa</c:v>
                </c:pt>
                <c:pt idx="3">
                  <c:v>Televisziyo</c:v>
                </c:pt>
              </c:strCache>
            </c:strRef>
          </c:cat>
          <c:val>
            <c:numRef>
              <c:f>Sheet4!$C$4:$C$7</c:f>
              <c:numCache>
                <c:formatCode>General</c:formatCode>
                <c:ptCount val="4"/>
                <c:pt idx="0">
                  <c:v>55.9</c:v>
                </c:pt>
                <c:pt idx="1">
                  <c:v>0.2</c:v>
                </c:pt>
                <c:pt idx="2">
                  <c:v>23.4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9-44AE-8E64-9E592CA3B0EC}"/>
            </c:ext>
          </c:extLst>
        </c:ser>
        <c:ser>
          <c:idx val="1"/>
          <c:order val="1"/>
          <c:tx>
            <c:strRef>
              <c:f>Sheet4!$D$3</c:f>
              <c:strCache>
                <c:ptCount val="1"/>
                <c:pt idx="0">
                  <c:v>EICV4(2013/2014)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Sheet4!$B$4:$B$7</c:f>
              <c:strCache>
                <c:ptCount val="4"/>
                <c:pt idx="0">
                  <c:v>Radio</c:v>
                </c:pt>
                <c:pt idx="1">
                  <c:v>mudasobwa</c:v>
                </c:pt>
                <c:pt idx="2">
                  <c:v>Telefoni zigendanwa</c:v>
                </c:pt>
                <c:pt idx="3">
                  <c:v>Televisziyo</c:v>
                </c:pt>
              </c:strCache>
            </c:strRef>
          </c:cat>
          <c:val>
            <c:numRef>
              <c:f>Sheet4!$D$4:$D$7</c:f>
              <c:numCache>
                <c:formatCode>General</c:formatCode>
                <c:ptCount val="4"/>
                <c:pt idx="0">
                  <c:v>54.8</c:v>
                </c:pt>
                <c:pt idx="1">
                  <c:v>1.1000000000000001</c:v>
                </c:pt>
                <c:pt idx="2">
                  <c:v>46.6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9-44AE-8E64-9E592CA3B0EC}"/>
            </c:ext>
          </c:extLst>
        </c:ser>
        <c:ser>
          <c:idx val="2"/>
          <c:order val="2"/>
          <c:tx>
            <c:strRef>
              <c:f>Sheet4!$E$3</c:f>
              <c:strCache>
                <c:ptCount val="1"/>
                <c:pt idx="0">
                  <c:v>EICV5(2016/20170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Sheet4!$B$4:$B$7</c:f>
              <c:strCache>
                <c:ptCount val="4"/>
                <c:pt idx="0">
                  <c:v>Radio</c:v>
                </c:pt>
                <c:pt idx="1">
                  <c:v>mudasobwa</c:v>
                </c:pt>
                <c:pt idx="2">
                  <c:v>Telefoni zigendanwa</c:v>
                </c:pt>
                <c:pt idx="3">
                  <c:v>Televisziyo</c:v>
                </c:pt>
              </c:strCache>
            </c:strRef>
          </c:cat>
          <c:val>
            <c:numRef>
              <c:f>Sheet4!$E$4:$E$7</c:f>
              <c:numCache>
                <c:formatCode>0.0</c:formatCode>
                <c:ptCount val="4"/>
                <c:pt idx="0">
                  <c:v>66</c:v>
                </c:pt>
                <c:pt idx="1">
                  <c:v>1.1000000000000001</c:v>
                </c:pt>
                <c:pt idx="2">
                  <c:v>53.300000000000004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9-44AE-8E64-9E592CA3B0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253056"/>
        <c:axId val="226346496"/>
      </c:barChart>
      <c:catAx>
        <c:axId val="22625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26346496"/>
        <c:crosses val="autoZero"/>
        <c:auto val="1"/>
        <c:lblAlgn val="ctr"/>
        <c:lblOffset val="100"/>
        <c:noMultiLvlLbl val="0"/>
      </c:catAx>
      <c:valAx>
        <c:axId val="226346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62530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Total percentage of children whose births are registered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C7-427F-92BF-4588A0848722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C7-427F-92BF-4588A08487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0000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Sheet1!$B$16:$C$16</c:f>
              <c:strCache>
                <c:ptCount val="2"/>
                <c:pt idx="0">
                  <c:v>RDH 2014-2015)</c:v>
                </c:pt>
                <c:pt idx="1">
                  <c:v>RDHS 2019-2020</c:v>
                </c:pt>
              </c:strCache>
            </c:strRef>
          </c:cat>
          <c:val>
            <c:numRef>
              <c:f>Sheet1!$B$17:$C$17</c:f>
              <c:numCache>
                <c:formatCode>General</c:formatCode>
                <c:ptCount val="2"/>
                <c:pt idx="0" formatCode="0.00">
                  <c:v>51.8</c:v>
                </c:pt>
                <c:pt idx="1">
                  <c:v>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C7-427F-92BF-4588A08487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4735112"/>
        <c:axId val="814735440"/>
      </c:barChart>
      <c:catAx>
        <c:axId val="81473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735440"/>
        <c:crosses val="autoZero"/>
        <c:auto val="1"/>
        <c:lblAlgn val="ctr"/>
        <c:lblOffset val="100"/>
        <c:noMultiLvlLbl val="0"/>
      </c:catAx>
      <c:valAx>
        <c:axId val="81473544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81473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rgbClr val="FFFF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24016928924022"/>
          <c:y val="9.0974318121581066E-4"/>
          <c:w val="0.77622201002602775"/>
          <c:h val="0.84182962830802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EJOHEZA!$C$99</c:f>
              <c:strCache>
                <c:ptCount val="1"/>
                <c:pt idx="0">
                  <c:v>Abanya</c:v>
                </c:pt>
              </c:strCache>
            </c:strRef>
          </c:tx>
          <c:spPr>
            <a:solidFill>
              <a:srgbClr val="0000CC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z="2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53180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82009696256074"/>
                      <c:h val="7.67887548346244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D190-4415-9CCA-46B2C1C4665D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EJOHEZA!$B$100:$B$103</c:f>
              <c:strCache>
                <c:ptCount val="4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</c:strCache>
            </c:strRef>
          </c:cat>
          <c:val>
            <c:numRef>
              <c:f>EJOHEZA!$C$100:$C$103</c:f>
              <c:numCache>
                <c:formatCode>General</c:formatCode>
                <c:ptCount val="4"/>
                <c:pt idx="0">
                  <c:v>255</c:v>
                </c:pt>
                <c:pt idx="1">
                  <c:v>9779</c:v>
                </c:pt>
                <c:pt idx="2">
                  <c:v>41001</c:v>
                </c:pt>
                <c:pt idx="3">
                  <c:v>42822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9-41EF-8349-023BFD64B8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8558288"/>
        <c:axId val="424827952"/>
      </c:barChart>
      <c:catAx>
        <c:axId val="41855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827952"/>
        <c:crosses val="autoZero"/>
        <c:auto val="1"/>
        <c:lblAlgn val="ctr"/>
        <c:lblOffset val="100"/>
        <c:noMultiLvlLbl val="0"/>
      </c:catAx>
      <c:valAx>
        <c:axId val="424827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8558288"/>
        <c:crosses val="autoZero"/>
        <c:crossBetween val="between"/>
      </c:valAx>
      <c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46276497727195E-2"/>
          <c:y val="1.1223989622541435E-2"/>
          <c:w val="0.97453703703703709"/>
          <c:h val="0.904038543841388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B31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Sheet1!$B$6:$J$6</c:f>
              <c:strCache>
                <c:ptCount val="9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2020-2021</c:v>
                </c:pt>
              </c:strCache>
            </c:strRef>
          </c:cat>
          <c:val>
            <c:numRef>
              <c:f>Sheet1!$B$7:$J$7</c:f>
              <c:numCache>
                <c:formatCode>General</c:formatCode>
                <c:ptCount val="9"/>
                <c:pt idx="0">
                  <c:v>6564</c:v>
                </c:pt>
                <c:pt idx="1">
                  <c:v>9625</c:v>
                </c:pt>
                <c:pt idx="2">
                  <c:v>13480</c:v>
                </c:pt>
                <c:pt idx="3">
                  <c:v>14657</c:v>
                </c:pt>
                <c:pt idx="4">
                  <c:v>15756</c:v>
                </c:pt>
                <c:pt idx="5">
                  <c:v>17625</c:v>
                </c:pt>
                <c:pt idx="6">
                  <c:v>18854</c:v>
                </c:pt>
                <c:pt idx="7">
                  <c:v>20217</c:v>
                </c:pt>
                <c:pt idx="8">
                  <c:v>25459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D-466D-B24D-8693F31FD89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Sheet1!$B$6:$J$6</c:f>
              <c:strCache>
                <c:ptCount val="9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  <c:pt idx="5">
                  <c:v>2017-2018</c:v>
                </c:pt>
                <c:pt idx="6">
                  <c:v>2018-2019</c:v>
                </c:pt>
                <c:pt idx="7">
                  <c:v>2019-2020</c:v>
                </c:pt>
                <c:pt idx="8">
                  <c:v>2020-2021</c:v>
                </c:pt>
              </c:strCache>
            </c:strRef>
          </c:cat>
          <c:val>
            <c:numRef>
              <c:f>Sheet1!$B$8:$J$8</c:f>
              <c:numCache>
                <c:formatCode>0%</c:formatCode>
                <c:ptCount val="9"/>
                <c:pt idx="0">
                  <c:v>9.0000000000000011E-2</c:v>
                </c:pt>
                <c:pt idx="1">
                  <c:v>0.13</c:v>
                </c:pt>
                <c:pt idx="2">
                  <c:v>0.18000000000000002</c:v>
                </c:pt>
                <c:pt idx="3">
                  <c:v>0.2</c:v>
                </c:pt>
                <c:pt idx="4">
                  <c:v>0.21000000000000002</c:v>
                </c:pt>
                <c:pt idx="5">
                  <c:v>0.22</c:v>
                </c:pt>
                <c:pt idx="6">
                  <c:v>0.22</c:v>
                </c:pt>
                <c:pt idx="7">
                  <c:v>0.23</c:v>
                </c:pt>
                <c:pt idx="8">
                  <c:v>0.28000000000000008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2D-466D-B24D-8693F31FD8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454016"/>
        <c:axId val="106480384"/>
      </c:barChart>
      <c:catAx>
        <c:axId val="10645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80384"/>
        <c:crosses val="autoZero"/>
        <c:auto val="1"/>
        <c:lblAlgn val="ctr"/>
        <c:lblOffset val="100"/>
        <c:noMultiLvlLbl val="0"/>
      </c:catAx>
      <c:valAx>
        <c:axId val="106480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6454016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Ingo zahawe amashanyarazi (on grid)</c:v>
                </c:pt>
              </c:strCache>
            </c:strRef>
          </c:tx>
          <c:spPr>
            <a:solidFill>
              <a:srgbClr val="0000CC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16110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F37-4A13-8489-4C855AD7B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Sheet1!$C$17:$G$17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Sheet1!$C$18:$G$18</c:f>
              <c:numCache>
                <c:formatCode>General</c:formatCode>
                <c:ptCount val="5"/>
                <c:pt idx="0">
                  <c:v>7315</c:v>
                </c:pt>
                <c:pt idx="1">
                  <c:v>8011</c:v>
                </c:pt>
                <c:pt idx="2">
                  <c:v>11297</c:v>
                </c:pt>
                <c:pt idx="3">
                  <c:v>14106</c:v>
                </c:pt>
                <c:pt idx="4">
                  <c:v>14891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7-4A13-8489-4C855AD7B028}"/>
            </c:ext>
          </c:extLst>
        </c:ser>
        <c:ser>
          <c:idx val="1"/>
          <c:order val="1"/>
          <c:tx>
            <c:strRef>
              <c:f>Sheet1!$B$19</c:f>
              <c:strCache>
                <c:ptCount val="1"/>
                <c:pt idx="0">
                  <c:v>Ijanisha ku ngo z'Akarere Ka Nyamagabe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F37-4A13-8489-4C855AD7B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Sheet1!$C$17:$G$17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Sheet1!$C$19:$G$19</c:f>
              <c:numCache>
                <c:formatCode>0.00%</c:formatCode>
                <c:ptCount val="5"/>
                <c:pt idx="0">
                  <c:v>9.5000000000000043E-2</c:v>
                </c:pt>
                <c:pt idx="1">
                  <c:v>0.10403896103896104</c:v>
                </c:pt>
                <c:pt idx="2">
                  <c:v>0.14671428571428663</c:v>
                </c:pt>
                <c:pt idx="3" formatCode="0%">
                  <c:v>0.15892114780140068</c:v>
                </c:pt>
                <c:pt idx="4" formatCode="0%">
                  <c:v>0.163240920402101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37-4A13-8489-4C855AD7B0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236544"/>
        <c:axId val="106258816"/>
      </c:barChart>
      <c:catAx>
        <c:axId val="10623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06258816"/>
        <c:crosses val="autoZero"/>
        <c:auto val="1"/>
        <c:lblAlgn val="ctr"/>
        <c:lblOffset val="100"/>
        <c:noMultiLvlLbl val="0"/>
      </c:catAx>
      <c:valAx>
        <c:axId val="106258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623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BUDGET!$B$1</c:f>
              <c:strCache>
                <c:ptCount val="1"/>
                <c:pt idx="0">
                  <c:v>INGENGO Y’IMARI</c:v>
                </c:pt>
              </c:strCache>
            </c:strRef>
          </c:tx>
          <c:spPr>
            <a:solidFill>
              <a:srgbClr val="DB31AA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26073149603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605-42E3-B761-C1FA57918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BUDGET!$A$2:$A$12</c:f>
              <c:strCache>
                <c:ptCount val="11"/>
                <c:pt idx="0">
                  <c:v>2011-2012 </c:v>
                </c:pt>
                <c:pt idx="1">
                  <c:v>2012-2013 </c:v>
                </c:pt>
                <c:pt idx="2">
                  <c:v>2013-2014 </c:v>
                </c:pt>
                <c:pt idx="3">
                  <c:v>2014-2015 </c:v>
                </c:pt>
                <c:pt idx="4">
                  <c:v>2015-2016 </c:v>
                </c:pt>
                <c:pt idx="5">
                  <c:v>2016/2017 </c:v>
                </c:pt>
                <c:pt idx="6">
                  <c:v>2017/2018 </c:v>
                </c:pt>
                <c:pt idx="7">
                  <c:v>2018/2019 </c:v>
                </c:pt>
                <c:pt idx="8">
                  <c:v>2019/2020 </c:v>
                </c:pt>
                <c:pt idx="9">
                  <c:v>2020/2021</c:v>
                </c:pt>
                <c:pt idx="10">
                  <c:v>2021/2022</c:v>
                </c:pt>
              </c:strCache>
            </c:strRef>
          </c:cat>
          <c:val>
            <c:numRef>
              <c:f>BUDGET!$B$2:$B$12</c:f>
              <c:numCache>
                <c:formatCode>#,##0</c:formatCode>
                <c:ptCount val="11"/>
                <c:pt idx="0">
                  <c:v>9697859291</c:v>
                </c:pt>
                <c:pt idx="1">
                  <c:v>10917838617</c:v>
                </c:pt>
                <c:pt idx="2">
                  <c:v>11993400068</c:v>
                </c:pt>
                <c:pt idx="3">
                  <c:v>12744614452</c:v>
                </c:pt>
                <c:pt idx="4">
                  <c:v>14735352935</c:v>
                </c:pt>
                <c:pt idx="5">
                  <c:v>14358692742</c:v>
                </c:pt>
                <c:pt idx="6">
                  <c:v>14933989202</c:v>
                </c:pt>
                <c:pt idx="7">
                  <c:v>16976972709</c:v>
                </c:pt>
                <c:pt idx="8">
                  <c:v>22175994417</c:v>
                </c:pt>
                <c:pt idx="9">
                  <c:v>25956942252</c:v>
                </c:pt>
                <c:pt idx="10">
                  <c:v>27924754434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9-4325-A0B2-A94E5EDE62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094120"/>
        <c:axId val="350091496"/>
      </c:barChart>
      <c:catAx>
        <c:axId val="35009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091496"/>
        <c:crosses val="autoZero"/>
        <c:auto val="1"/>
        <c:lblAlgn val="ctr"/>
        <c:lblOffset val="100"/>
        <c:noMultiLvlLbl val="0"/>
      </c:catAx>
      <c:valAx>
        <c:axId val="3500914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50094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ABAKOZI B'AKARERE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Sheet5!$B$2</c:f>
              <c:strCache>
                <c:ptCount val="1"/>
                <c:pt idx="0">
                  <c:v>ABAKOZI</c:v>
                </c:pt>
              </c:strCache>
            </c:strRef>
          </c:tx>
          <c:spPr>
            <a:solidFill>
              <a:srgbClr val="0000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Sheet5!$A$3:$A$6</c:f>
              <c:strCache>
                <c:ptCount val="4"/>
                <c:pt idx="0">
                  <c:v>ABAKOZI B'AKARERE</c:v>
                </c:pt>
                <c:pt idx="1">
                  <c:v>ABARIMU</c:v>
                </c:pt>
                <c:pt idx="2">
                  <c:v>ABAGANGA</c:v>
                </c:pt>
                <c:pt idx="3">
                  <c:v>ABANDI BAKOZI</c:v>
                </c:pt>
              </c:strCache>
            </c:strRef>
          </c:cat>
          <c:val>
            <c:numRef>
              <c:f>Sheet5!$B$3:$B$6</c:f>
              <c:numCache>
                <c:formatCode>General</c:formatCode>
                <c:ptCount val="4"/>
                <c:pt idx="0">
                  <c:v>506</c:v>
                </c:pt>
                <c:pt idx="1">
                  <c:v>3248</c:v>
                </c:pt>
                <c:pt idx="2">
                  <c:v>467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D-43AE-B031-4B4CA51E3C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4410240"/>
        <c:axId val="684359072"/>
      </c:barChart>
      <c:catAx>
        <c:axId val="6844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359072"/>
        <c:crosses val="autoZero"/>
        <c:auto val="1"/>
        <c:lblAlgn val="ctr"/>
        <c:lblOffset val="100"/>
        <c:noMultiLvlLbl val="0"/>
      </c:catAx>
      <c:valAx>
        <c:axId val="684359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441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 b="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GENDER!$B$2:$B$5</c:f>
              <c:strCache>
                <c:ptCount val="4"/>
                <c:pt idx="3">
                  <c:v>%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4B1-48D5-85CC-DB58A96B88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GENDER!$A$6:$A$9</c:f>
              <c:strCache>
                <c:ptCount val="4"/>
                <c:pt idx="0">
                  <c:v>Ku rwego rw'Akarere</c:v>
                </c:pt>
                <c:pt idx="1">
                  <c:v>ku rwego rw'Imirenge</c:v>
                </c:pt>
                <c:pt idx="2">
                  <c:v>Ku rwego rw'Akagari</c:v>
                </c:pt>
                <c:pt idx="3">
                  <c:v>DASS0</c:v>
                </c:pt>
              </c:strCache>
            </c:strRef>
          </c:cat>
          <c:val>
            <c:numRef>
              <c:f>GENDER!$B$6:$B$9</c:f>
              <c:numCache>
                <c:formatCode>0%</c:formatCode>
                <c:ptCount val="4"/>
                <c:pt idx="0">
                  <c:v>0.42</c:v>
                </c:pt>
                <c:pt idx="1">
                  <c:v>0.2413793103448276</c:v>
                </c:pt>
                <c:pt idx="2">
                  <c:v>0.80198019801980203</c:v>
                </c:pt>
                <c:pt idx="3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1-48D5-85CC-DB58A96B88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9292400"/>
        <c:axId val="569291088"/>
      </c:barChart>
      <c:catAx>
        <c:axId val="56929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291088"/>
        <c:crosses val="autoZero"/>
        <c:auto val="1"/>
        <c:lblAlgn val="ctr"/>
        <c:lblOffset val="100"/>
        <c:noMultiLvlLbl val="0"/>
      </c:catAx>
      <c:valAx>
        <c:axId val="569291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929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Amanota</a:t>
            </a:r>
            <a:r>
              <a:rPr lang="en-US" dirty="0"/>
              <a:t> </a:t>
            </a:r>
            <a:r>
              <a:rPr lang="en-US" dirty="0" err="1"/>
              <a:t>n'umwanya</a:t>
            </a:r>
            <a:r>
              <a:rPr lang="en-US" dirty="0"/>
              <a:t> </a:t>
            </a:r>
            <a:r>
              <a:rPr lang="en-US" dirty="0" err="1"/>
              <a:t>Akarere</a:t>
            </a:r>
            <a:r>
              <a:rPr lang="en-US" dirty="0"/>
              <a:t> </a:t>
            </a:r>
            <a:r>
              <a:rPr lang="en-US" dirty="0" err="1"/>
              <a:t>kagira</a:t>
            </a:r>
            <a:r>
              <a:rPr lang="en-US" dirty="0"/>
              <a:t> mu </a:t>
            </a:r>
            <a:r>
              <a:rPr lang="en-US" dirty="0" err="1"/>
              <a:t>kwesa</a:t>
            </a:r>
            <a:r>
              <a:rPr lang="en-US" dirty="0"/>
              <a:t> </a:t>
            </a:r>
            <a:r>
              <a:rPr lang="en-US" dirty="0" err="1"/>
              <a:t>imihigo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1321825013650212E-2"/>
          <c:y val="0.12017007783034436"/>
          <c:w val="0.95079529187047163"/>
          <c:h val="0.56983044282496675"/>
        </c:manualLayout>
      </c:layout>
      <c:lineChart>
        <c:grouping val="standard"/>
        <c:varyColors val="0"/>
        <c:ser>
          <c:idx val="0"/>
          <c:order val="0"/>
          <c:tx>
            <c:v>Umwanya</c:v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Sheet3!$A$2:$M$2</c:f>
              <c:strCache>
                <c:ptCount val="1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  <c:pt idx="6">
                  <c:v>2016-2017</c:v>
                </c:pt>
                <c:pt idx="7">
                  <c:v>2017-2018</c:v>
                </c:pt>
                <c:pt idx="8">
                  <c:v>2019-2020</c:v>
                </c:pt>
                <c:pt idx="9">
                  <c:v>2020/2021</c:v>
                </c:pt>
                <c:pt idx="10">
                  <c:v>2021/2022</c:v>
                </c:pt>
                <c:pt idx="11">
                  <c:v>2022/2023</c:v>
                </c:pt>
                <c:pt idx="12">
                  <c:v>2023/2024</c:v>
                </c:pt>
              </c:strCache>
            </c:strRef>
          </c:cat>
          <c:val>
            <c:numRef>
              <c:f>Sheet3!$A$3:$M$3</c:f>
              <c:numCache>
                <c:formatCode>General</c:formatCode>
                <c:ptCount val="13"/>
                <c:pt idx="0">
                  <c:v>7</c:v>
                </c:pt>
                <c:pt idx="1">
                  <c:v>15</c:v>
                </c:pt>
                <c:pt idx="2">
                  <c:v>7</c:v>
                </c:pt>
                <c:pt idx="3">
                  <c:v>21</c:v>
                </c:pt>
                <c:pt idx="4">
                  <c:v>7</c:v>
                </c:pt>
                <c:pt idx="5">
                  <c:v>5</c:v>
                </c:pt>
                <c:pt idx="6">
                  <c:v>27</c:v>
                </c:pt>
                <c:pt idx="7">
                  <c:v>28</c:v>
                </c:pt>
                <c:pt idx="8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A1-4C0B-BC74-DCD12E72BBA7}"/>
            </c:ext>
          </c:extLst>
        </c:ser>
        <c:ser>
          <c:idx val="1"/>
          <c:order val="1"/>
          <c:tx>
            <c:v>Amanota</c:v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Sheet3!$A$2:$M$2</c:f>
              <c:strCache>
                <c:ptCount val="1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  <c:pt idx="5">
                  <c:v>2015-2016</c:v>
                </c:pt>
                <c:pt idx="6">
                  <c:v>2016-2017</c:v>
                </c:pt>
                <c:pt idx="7">
                  <c:v>2017-2018</c:v>
                </c:pt>
                <c:pt idx="8">
                  <c:v>2019-2020</c:v>
                </c:pt>
                <c:pt idx="9">
                  <c:v>2020/2021</c:v>
                </c:pt>
                <c:pt idx="10">
                  <c:v>2021/2022</c:v>
                </c:pt>
                <c:pt idx="11">
                  <c:v>2022/2023</c:v>
                </c:pt>
                <c:pt idx="12">
                  <c:v>2023/2024</c:v>
                </c:pt>
              </c:strCache>
            </c:strRef>
          </c:cat>
          <c:val>
            <c:numRef>
              <c:f>Sheet3!$A$4:$M$4</c:f>
              <c:numCache>
                <c:formatCode>General</c:formatCode>
                <c:ptCount val="13"/>
                <c:pt idx="0">
                  <c:v>84.5</c:v>
                </c:pt>
                <c:pt idx="1">
                  <c:v>89.3</c:v>
                </c:pt>
                <c:pt idx="2">
                  <c:v>95</c:v>
                </c:pt>
                <c:pt idx="3">
                  <c:v>73.31</c:v>
                </c:pt>
                <c:pt idx="4">
                  <c:v>78.099999999999994</c:v>
                </c:pt>
                <c:pt idx="5">
                  <c:v>77.27</c:v>
                </c:pt>
                <c:pt idx="6">
                  <c:v>75.55</c:v>
                </c:pt>
                <c:pt idx="7">
                  <c:v>54.1</c:v>
                </c:pt>
                <c:pt idx="8">
                  <c:v>65.05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A1-4C0B-BC74-DCD12E72BB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147776"/>
        <c:axId val="87818240"/>
      </c:lineChart>
      <c:catAx>
        <c:axId val="123147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7818240"/>
        <c:crosses val="autoZero"/>
        <c:auto val="1"/>
        <c:lblAlgn val="ctr"/>
        <c:lblOffset val="100"/>
        <c:noMultiLvlLbl val="0"/>
      </c:catAx>
      <c:valAx>
        <c:axId val="87818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1477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rgbClr val="9D8FEF"/>
    </a:solidFill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Ubukene</a:t>
            </a:r>
            <a:r>
              <a:rPr lang="en-US" sz="1400" baseline="0"/>
              <a:t> n'ubukene bukabije mu Karere  Nyamagabe  20110/2011-2016/2017</a:t>
            </a:r>
            <a:endParaRPr lang="en-US" sz="1400"/>
          </a:p>
        </c:rich>
      </c:tx>
      <c:layout>
        <c:manualLayout>
          <c:xMode val="edge"/>
          <c:yMode val="edge"/>
          <c:x val="0.1359482981030457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382387550884351E-2"/>
          <c:y val="0.20540762545960914"/>
          <c:w val="0.92875874738805464"/>
          <c:h val="0.62886324119794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Sheet3!$A$6</c:f>
              <c:strCache>
                <c:ptCount val="1"/>
                <c:pt idx="0">
                  <c:v>2010/2011( EICV3)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Sheet3!$B$5:$C$5</c:f>
              <c:strCache>
                <c:ptCount val="2"/>
                <c:pt idx="0">
                  <c:v>Ubukene bukabije</c:v>
                </c:pt>
                <c:pt idx="1">
                  <c:v>Ubukene</c:v>
                </c:pt>
              </c:strCache>
            </c:strRef>
          </c:cat>
          <c:val>
            <c:numRef>
              <c:f>Sheet3!$B$6:$C$6</c:f>
              <c:numCache>
                <c:formatCode>0.00%</c:formatCode>
                <c:ptCount val="2"/>
                <c:pt idx="0">
                  <c:v>0.45200000000000001</c:v>
                </c:pt>
                <c:pt idx="1">
                  <c:v>0.73299999999999998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4-4368-8E9E-B16B267F247F}"/>
            </c:ext>
          </c:extLst>
        </c:ser>
        <c:ser>
          <c:idx val="1"/>
          <c:order val="1"/>
          <c:tx>
            <c:strRef>
              <c:f>Sheet3!$A$7</c:f>
              <c:strCache>
                <c:ptCount val="1"/>
                <c:pt idx="0">
                  <c:v>2016/2017 ( EICV5)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Sheet3!$B$5:$C$5</c:f>
              <c:strCache>
                <c:ptCount val="2"/>
                <c:pt idx="0">
                  <c:v>Ubukene bukabije</c:v>
                </c:pt>
                <c:pt idx="1">
                  <c:v>Ubukene</c:v>
                </c:pt>
              </c:strCache>
            </c:strRef>
          </c:cat>
          <c:val>
            <c:numRef>
              <c:f>Sheet3!$B$7:$C$7</c:f>
              <c:numCache>
                <c:formatCode>0.00%</c:formatCode>
                <c:ptCount val="2"/>
                <c:pt idx="0">
                  <c:v>0.17699999999999999</c:v>
                </c:pt>
                <c:pt idx="1">
                  <c:v>0.48599999999999999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E4-4368-8E9E-B16B267F24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557632"/>
        <c:axId val="159394432"/>
      </c:barChart>
      <c:catAx>
        <c:axId val="10755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9394432"/>
        <c:crosses val="autoZero"/>
        <c:auto val="1"/>
        <c:lblAlgn val="ctr"/>
        <c:lblOffset val="100"/>
        <c:noMultiLvlLbl val="0"/>
      </c:catAx>
      <c:valAx>
        <c:axId val="1593944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1075576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4127431148724468E-2"/>
          <c:y val="0.19686629688884322"/>
          <c:w val="0.42286923020266526"/>
          <c:h val="0.10338624227737528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9T14:18:09.759" idx="1">
    <p:pos x="1933" y="2761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5E92D-D628-4A6E-93B1-73D93C50A3C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39B55-127D-4C6F-B00F-3A5DEC5D94E5}">
      <dgm:prSet phldrT="[Text]"/>
      <dgm:spPr>
        <a:solidFill>
          <a:srgbClr val="0000CC"/>
        </a:solidFill>
      </dgm:spPr>
      <dgm:t>
        <a:bodyPr/>
        <a:lstStyle/>
        <a:p>
          <a:r>
            <a:rPr lang="en-US" dirty="0"/>
            <a:t>84.5%</a:t>
          </a:r>
        </a:p>
      </dgm:t>
    </dgm:pt>
    <dgm:pt modelId="{AA221245-B523-4622-AA5D-62439EF692A5}" type="parTrans" cxnId="{4A6CA1E9-0049-406E-B4FB-6B55D8C44442}">
      <dgm:prSet/>
      <dgm:spPr/>
      <dgm:t>
        <a:bodyPr/>
        <a:lstStyle/>
        <a:p>
          <a:endParaRPr lang="en-US"/>
        </a:p>
      </dgm:t>
    </dgm:pt>
    <dgm:pt modelId="{37700703-0461-4143-B105-F25F437C0FF7}" type="sibTrans" cxnId="{4A6CA1E9-0049-406E-B4FB-6B55D8C44442}">
      <dgm:prSet/>
      <dgm:spPr/>
      <dgm:t>
        <a:bodyPr/>
        <a:lstStyle/>
        <a:p>
          <a:endParaRPr lang="en-US"/>
        </a:p>
      </dgm:t>
    </dgm:pt>
    <dgm:pt modelId="{66B9959E-FACD-4B4F-B9B3-CEF4C1321992}">
      <dgm:prSet phldrT="[Text]"/>
      <dgm:spPr>
        <a:solidFill>
          <a:srgbClr val="0000CC"/>
        </a:solidFill>
        <a:ln w="22225">
          <a:solidFill>
            <a:schemeClr val="lt1">
              <a:hueOff val="0"/>
              <a:satOff val="0"/>
              <a:lumOff val="0"/>
              <a:alpha val="48000"/>
            </a:schemeClr>
          </a:solidFill>
        </a:ln>
      </dgm:spPr>
      <dgm:t>
        <a:bodyPr/>
        <a:lstStyle/>
        <a:p>
          <a:r>
            <a:rPr lang="en-US" b="1" dirty="0"/>
            <a:t>Isoko </a:t>
          </a:r>
          <a:r>
            <a:rPr lang="en-US" b="1" dirty="0" err="1"/>
            <a:t>itunganyije</a:t>
          </a:r>
          <a:r>
            <a:rPr lang="en-US" b="1" dirty="0"/>
            <a:t>  67.5 % </a:t>
          </a:r>
          <a:endParaRPr lang="en-US" dirty="0"/>
        </a:p>
      </dgm:t>
    </dgm:pt>
    <dgm:pt modelId="{12E4098F-5B63-4BD2-A333-83F0761E7B96}" type="parTrans" cxnId="{9292CA4D-E2EE-4F9E-B700-7021566EF1BB}">
      <dgm:prSet/>
      <dgm:spPr/>
      <dgm:t>
        <a:bodyPr/>
        <a:lstStyle/>
        <a:p>
          <a:endParaRPr lang="en-US"/>
        </a:p>
      </dgm:t>
    </dgm:pt>
    <dgm:pt modelId="{0AB342BF-A760-4A00-906E-3D3A08823847}" type="sibTrans" cxnId="{9292CA4D-E2EE-4F9E-B700-7021566EF1BB}">
      <dgm:prSet/>
      <dgm:spPr/>
      <dgm:t>
        <a:bodyPr/>
        <a:lstStyle/>
        <a:p>
          <a:endParaRPr lang="en-US"/>
        </a:p>
      </dgm:t>
    </dgm:pt>
    <dgm:pt modelId="{4D150C34-AA43-4955-A2E6-D0A5DE2E5E17}">
      <dgm:prSet phldrT="[Text]"/>
      <dgm:spPr>
        <a:solidFill>
          <a:srgbClr val="0000CC"/>
        </a:solidFill>
      </dgm:spPr>
      <dgm:t>
        <a:bodyPr/>
        <a:lstStyle/>
        <a:p>
          <a:r>
            <a:rPr lang="en-US" b="1" dirty="0" err="1"/>
            <a:t>Ivomero</a:t>
          </a:r>
          <a:r>
            <a:rPr lang="en-US" b="1" dirty="0"/>
            <a:t> </a:t>
          </a:r>
          <a:r>
            <a:rPr lang="en-US" b="1" dirty="0" err="1"/>
            <a:t>rusange</a:t>
          </a:r>
          <a:r>
            <a:rPr lang="en-US" b="1" dirty="0"/>
            <a:t>  12.1 %</a:t>
          </a:r>
          <a:endParaRPr lang="en-US" dirty="0"/>
        </a:p>
      </dgm:t>
    </dgm:pt>
    <dgm:pt modelId="{01D7910C-5A2C-4DD6-86C7-80F51B9679A5}" type="parTrans" cxnId="{64B965D9-B1D0-4DF0-89C7-72706573425C}">
      <dgm:prSet/>
      <dgm:spPr/>
      <dgm:t>
        <a:bodyPr/>
        <a:lstStyle/>
        <a:p>
          <a:endParaRPr lang="en-US"/>
        </a:p>
      </dgm:t>
    </dgm:pt>
    <dgm:pt modelId="{D1386BE0-1521-42CE-BB70-4002D501B5AA}" type="sibTrans" cxnId="{64B965D9-B1D0-4DF0-89C7-72706573425C}">
      <dgm:prSet/>
      <dgm:spPr/>
      <dgm:t>
        <a:bodyPr/>
        <a:lstStyle/>
        <a:p>
          <a:endParaRPr lang="en-US"/>
        </a:p>
      </dgm:t>
    </dgm:pt>
    <dgm:pt modelId="{8B7EDAA4-D653-46FC-B595-AEBDF6A96A0A}">
      <dgm:prSet phldrT="[Text]"/>
      <dgm:spPr>
        <a:solidFill>
          <a:srgbClr val="0000CC"/>
        </a:solidFill>
      </dgm:spPr>
      <dgm:t>
        <a:bodyPr/>
        <a:lstStyle/>
        <a:p>
          <a:r>
            <a:rPr lang="en-US" b="1" dirty="0"/>
            <a:t>Mu </a:t>
          </a:r>
          <a:r>
            <a:rPr lang="en-US" b="1" dirty="0" err="1"/>
            <a:t>rugo</a:t>
          </a:r>
          <a:r>
            <a:rPr lang="en-US" b="1" dirty="0"/>
            <a:t>  4.1 %</a:t>
          </a:r>
          <a:endParaRPr lang="en-US" dirty="0"/>
        </a:p>
      </dgm:t>
    </dgm:pt>
    <dgm:pt modelId="{4EA1426F-D25F-431E-B348-30A618B5F18C}" type="parTrans" cxnId="{59F4E56C-25A0-4AE8-9333-C15E50FAEB48}">
      <dgm:prSet/>
      <dgm:spPr/>
      <dgm:t>
        <a:bodyPr/>
        <a:lstStyle/>
        <a:p>
          <a:endParaRPr lang="en-US"/>
        </a:p>
      </dgm:t>
    </dgm:pt>
    <dgm:pt modelId="{B2FE2E78-64AA-4229-871F-B0D9818F0BD9}" type="sibTrans" cxnId="{59F4E56C-25A0-4AE8-9333-C15E50FAEB48}">
      <dgm:prSet/>
      <dgm:spPr/>
      <dgm:t>
        <a:bodyPr/>
        <a:lstStyle/>
        <a:p>
          <a:endParaRPr lang="en-US"/>
        </a:p>
      </dgm:t>
    </dgm:pt>
    <dgm:pt modelId="{5CBBD5FE-D01C-41F5-B03B-F6098CB5A2B5}" type="pres">
      <dgm:prSet presAssocID="{0CF5E92D-D628-4A6E-93B1-73D93C50A3C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ABD8E0-4452-4DFD-B106-3A61A87F1A01}" type="pres">
      <dgm:prSet presAssocID="{03F39B55-127D-4C6F-B00F-3A5DEC5D94E5}" presName="centerShape" presStyleLbl="node0" presStyleIdx="0" presStyleCnt="1"/>
      <dgm:spPr/>
    </dgm:pt>
    <dgm:pt modelId="{FC28D6C7-B506-42E9-9693-C61AD425F7EC}" type="pres">
      <dgm:prSet presAssocID="{12E4098F-5B63-4BD2-A333-83F0761E7B96}" presName="Name9" presStyleLbl="parChTrans1D2" presStyleIdx="0" presStyleCnt="3"/>
      <dgm:spPr/>
    </dgm:pt>
    <dgm:pt modelId="{C76C683B-2323-4EF7-AC57-673139B2358F}" type="pres">
      <dgm:prSet presAssocID="{12E4098F-5B63-4BD2-A333-83F0761E7B96}" presName="connTx" presStyleLbl="parChTrans1D2" presStyleIdx="0" presStyleCnt="3"/>
      <dgm:spPr/>
    </dgm:pt>
    <dgm:pt modelId="{4C4A19C0-A569-409D-A9C1-76AA5D1C8F0E}" type="pres">
      <dgm:prSet presAssocID="{66B9959E-FACD-4B4F-B9B3-CEF4C1321992}" presName="node" presStyleLbl="node1" presStyleIdx="0" presStyleCnt="3">
        <dgm:presLayoutVars>
          <dgm:bulletEnabled val="1"/>
        </dgm:presLayoutVars>
      </dgm:prSet>
      <dgm:spPr/>
    </dgm:pt>
    <dgm:pt modelId="{B2AE32D1-8C36-4512-A580-3B6B9B8BAFC3}" type="pres">
      <dgm:prSet presAssocID="{01D7910C-5A2C-4DD6-86C7-80F51B9679A5}" presName="Name9" presStyleLbl="parChTrans1D2" presStyleIdx="1" presStyleCnt="3"/>
      <dgm:spPr/>
    </dgm:pt>
    <dgm:pt modelId="{153D200F-226E-4791-8F41-E4591873FFE7}" type="pres">
      <dgm:prSet presAssocID="{01D7910C-5A2C-4DD6-86C7-80F51B9679A5}" presName="connTx" presStyleLbl="parChTrans1D2" presStyleIdx="1" presStyleCnt="3"/>
      <dgm:spPr/>
    </dgm:pt>
    <dgm:pt modelId="{90CD69B4-5E0B-48FD-95A9-E32672C04B50}" type="pres">
      <dgm:prSet presAssocID="{4D150C34-AA43-4955-A2E6-D0A5DE2E5E17}" presName="node" presStyleLbl="node1" presStyleIdx="1" presStyleCnt="3">
        <dgm:presLayoutVars>
          <dgm:bulletEnabled val="1"/>
        </dgm:presLayoutVars>
      </dgm:prSet>
      <dgm:spPr/>
    </dgm:pt>
    <dgm:pt modelId="{8034CE8F-4645-40D0-A74D-1E12DD256ECA}" type="pres">
      <dgm:prSet presAssocID="{4EA1426F-D25F-431E-B348-30A618B5F18C}" presName="Name9" presStyleLbl="parChTrans1D2" presStyleIdx="2" presStyleCnt="3"/>
      <dgm:spPr/>
    </dgm:pt>
    <dgm:pt modelId="{7854965E-D54A-4374-B051-1443CE1DF5D7}" type="pres">
      <dgm:prSet presAssocID="{4EA1426F-D25F-431E-B348-30A618B5F18C}" presName="connTx" presStyleLbl="parChTrans1D2" presStyleIdx="2" presStyleCnt="3"/>
      <dgm:spPr/>
    </dgm:pt>
    <dgm:pt modelId="{5C909B2C-5D04-4737-917E-5EBDE93BC9F2}" type="pres">
      <dgm:prSet presAssocID="{8B7EDAA4-D653-46FC-B595-AEBDF6A96A0A}" presName="node" presStyleLbl="node1" presStyleIdx="2" presStyleCnt="3">
        <dgm:presLayoutVars>
          <dgm:bulletEnabled val="1"/>
        </dgm:presLayoutVars>
      </dgm:prSet>
      <dgm:spPr/>
    </dgm:pt>
  </dgm:ptLst>
  <dgm:cxnLst>
    <dgm:cxn modelId="{7506C803-1172-4420-B169-FB110F3D5585}" type="presOf" srcId="{01D7910C-5A2C-4DD6-86C7-80F51B9679A5}" destId="{153D200F-226E-4791-8F41-E4591873FFE7}" srcOrd="1" destOrd="0" presId="urn:microsoft.com/office/officeart/2005/8/layout/radial1"/>
    <dgm:cxn modelId="{639B6433-7D29-4280-ADA2-95F117DCD22B}" type="presOf" srcId="{66B9959E-FACD-4B4F-B9B3-CEF4C1321992}" destId="{4C4A19C0-A569-409D-A9C1-76AA5D1C8F0E}" srcOrd="0" destOrd="0" presId="urn:microsoft.com/office/officeart/2005/8/layout/radial1"/>
    <dgm:cxn modelId="{231B7447-E03E-403B-A9BE-319D7889C90E}" type="presOf" srcId="{8B7EDAA4-D653-46FC-B595-AEBDF6A96A0A}" destId="{5C909B2C-5D04-4737-917E-5EBDE93BC9F2}" srcOrd="0" destOrd="0" presId="urn:microsoft.com/office/officeart/2005/8/layout/radial1"/>
    <dgm:cxn modelId="{F805C067-A88A-49A6-97A9-2297343CE5A2}" type="presOf" srcId="{4EA1426F-D25F-431E-B348-30A618B5F18C}" destId="{7854965E-D54A-4374-B051-1443CE1DF5D7}" srcOrd="1" destOrd="0" presId="urn:microsoft.com/office/officeart/2005/8/layout/radial1"/>
    <dgm:cxn modelId="{59F4E56C-25A0-4AE8-9333-C15E50FAEB48}" srcId="{03F39B55-127D-4C6F-B00F-3A5DEC5D94E5}" destId="{8B7EDAA4-D653-46FC-B595-AEBDF6A96A0A}" srcOrd="2" destOrd="0" parTransId="{4EA1426F-D25F-431E-B348-30A618B5F18C}" sibTransId="{B2FE2E78-64AA-4229-871F-B0D9818F0BD9}"/>
    <dgm:cxn modelId="{9292CA4D-E2EE-4F9E-B700-7021566EF1BB}" srcId="{03F39B55-127D-4C6F-B00F-3A5DEC5D94E5}" destId="{66B9959E-FACD-4B4F-B9B3-CEF4C1321992}" srcOrd="0" destOrd="0" parTransId="{12E4098F-5B63-4BD2-A333-83F0761E7B96}" sibTransId="{0AB342BF-A760-4A00-906E-3D3A08823847}"/>
    <dgm:cxn modelId="{CC565657-93CB-4EFE-AF30-61E59473D98B}" type="presOf" srcId="{0CF5E92D-D628-4A6E-93B1-73D93C50A3C2}" destId="{5CBBD5FE-D01C-41F5-B03B-F6098CB5A2B5}" srcOrd="0" destOrd="0" presId="urn:microsoft.com/office/officeart/2005/8/layout/radial1"/>
    <dgm:cxn modelId="{6156C77D-A634-491D-AB7D-CB2F52C07203}" type="presOf" srcId="{12E4098F-5B63-4BD2-A333-83F0761E7B96}" destId="{FC28D6C7-B506-42E9-9693-C61AD425F7EC}" srcOrd="0" destOrd="0" presId="urn:microsoft.com/office/officeart/2005/8/layout/radial1"/>
    <dgm:cxn modelId="{2DD42982-D7C3-4077-B8EA-2C745BD6D304}" type="presOf" srcId="{01D7910C-5A2C-4DD6-86C7-80F51B9679A5}" destId="{B2AE32D1-8C36-4512-A580-3B6B9B8BAFC3}" srcOrd="0" destOrd="0" presId="urn:microsoft.com/office/officeart/2005/8/layout/radial1"/>
    <dgm:cxn modelId="{10981389-78B5-4BCC-A839-F0231E0AFE01}" type="presOf" srcId="{03F39B55-127D-4C6F-B00F-3A5DEC5D94E5}" destId="{D8ABD8E0-4452-4DFD-B106-3A61A87F1A01}" srcOrd="0" destOrd="0" presId="urn:microsoft.com/office/officeart/2005/8/layout/radial1"/>
    <dgm:cxn modelId="{0AB4A4A9-52A5-48EF-BDA3-E2FE64B7176B}" type="presOf" srcId="{12E4098F-5B63-4BD2-A333-83F0761E7B96}" destId="{C76C683B-2323-4EF7-AC57-673139B2358F}" srcOrd="1" destOrd="0" presId="urn:microsoft.com/office/officeart/2005/8/layout/radial1"/>
    <dgm:cxn modelId="{8B24EDC7-7F96-41F2-B910-F27AB538A938}" type="presOf" srcId="{4EA1426F-D25F-431E-B348-30A618B5F18C}" destId="{8034CE8F-4645-40D0-A74D-1E12DD256ECA}" srcOrd="0" destOrd="0" presId="urn:microsoft.com/office/officeart/2005/8/layout/radial1"/>
    <dgm:cxn modelId="{64B965D9-B1D0-4DF0-89C7-72706573425C}" srcId="{03F39B55-127D-4C6F-B00F-3A5DEC5D94E5}" destId="{4D150C34-AA43-4955-A2E6-D0A5DE2E5E17}" srcOrd="1" destOrd="0" parTransId="{01D7910C-5A2C-4DD6-86C7-80F51B9679A5}" sibTransId="{D1386BE0-1521-42CE-BB70-4002D501B5AA}"/>
    <dgm:cxn modelId="{4A6CA1E9-0049-406E-B4FB-6B55D8C44442}" srcId="{0CF5E92D-D628-4A6E-93B1-73D93C50A3C2}" destId="{03F39B55-127D-4C6F-B00F-3A5DEC5D94E5}" srcOrd="0" destOrd="0" parTransId="{AA221245-B523-4622-AA5D-62439EF692A5}" sibTransId="{37700703-0461-4143-B105-F25F437C0FF7}"/>
    <dgm:cxn modelId="{CFEAD7F3-4634-4324-BEC7-3176049A5C6F}" type="presOf" srcId="{4D150C34-AA43-4955-A2E6-D0A5DE2E5E17}" destId="{90CD69B4-5E0B-48FD-95A9-E32672C04B50}" srcOrd="0" destOrd="0" presId="urn:microsoft.com/office/officeart/2005/8/layout/radial1"/>
    <dgm:cxn modelId="{3175C432-F5A7-47DD-8394-C9EB55E9A3B9}" type="presParOf" srcId="{5CBBD5FE-D01C-41F5-B03B-F6098CB5A2B5}" destId="{D8ABD8E0-4452-4DFD-B106-3A61A87F1A01}" srcOrd="0" destOrd="0" presId="urn:microsoft.com/office/officeart/2005/8/layout/radial1"/>
    <dgm:cxn modelId="{813FFC4F-F08B-4AF1-9BC5-E6EAC3D9AEDA}" type="presParOf" srcId="{5CBBD5FE-D01C-41F5-B03B-F6098CB5A2B5}" destId="{FC28D6C7-B506-42E9-9693-C61AD425F7EC}" srcOrd="1" destOrd="0" presId="urn:microsoft.com/office/officeart/2005/8/layout/radial1"/>
    <dgm:cxn modelId="{E8CF7DC7-9E2E-4A6F-820A-1C99E94B77DC}" type="presParOf" srcId="{FC28D6C7-B506-42E9-9693-C61AD425F7EC}" destId="{C76C683B-2323-4EF7-AC57-673139B2358F}" srcOrd="0" destOrd="0" presId="urn:microsoft.com/office/officeart/2005/8/layout/radial1"/>
    <dgm:cxn modelId="{4F00F25B-1C4C-443B-896D-6FAE334C12B4}" type="presParOf" srcId="{5CBBD5FE-D01C-41F5-B03B-F6098CB5A2B5}" destId="{4C4A19C0-A569-409D-A9C1-76AA5D1C8F0E}" srcOrd="2" destOrd="0" presId="urn:microsoft.com/office/officeart/2005/8/layout/radial1"/>
    <dgm:cxn modelId="{A7DFFD9B-7BC0-4BED-AB5C-91FFE4B96C18}" type="presParOf" srcId="{5CBBD5FE-D01C-41F5-B03B-F6098CB5A2B5}" destId="{B2AE32D1-8C36-4512-A580-3B6B9B8BAFC3}" srcOrd="3" destOrd="0" presId="urn:microsoft.com/office/officeart/2005/8/layout/radial1"/>
    <dgm:cxn modelId="{56D16E71-4FEE-4563-8BC7-157272742645}" type="presParOf" srcId="{B2AE32D1-8C36-4512-A580-3B6B9B8BAFC3}" destId="{153D200F-226E-4791-8F41-E4591873FFE7}" srcOrd="0" destOrd="0" presId="urn:microsoft.com/office/officeart/2005/8/layout/radial1"/>
    <dgm:cxn modelId="{FA954C5A-480F-4A87-800C-C419281D5A75}" type="presParOf" srcId="{5CBBD5FE-D01C-41F5-B03B-F6098CB5A2B5}" destId="{90CD69B4-5E0B-48FD-95A9-E32672C04B50}" srcOrd="4" destOrd="0" presId="urn:microsoft.com/office/officeart/2005/8/layout/radial1"/>
    <dgm:cxn modelId="{DA360BDC-4ED3-4FF2-BB2E-A001FC1D767C}" type="presParOf" srcId="{5CBBD5FE-D01C-41F5-B03B-F6098CB5A2B5}" destId="{8034CE8F-4645-40D0-A74D-1E12DD256ECA}" srcOrd="5" destOrd="0" presId="urn:microsoft.com/office/officeart/2005/8/layout/radial1"/>
    <dgm:cxn modelId="{821450AC-B652-4AD3-83DE-75FC7BFFDE1B}" type="presParOf" srcId="{8034CE8F-4645-40D0-A74D-1E12DD256ECA}" destId="{7854965E-D54A-4374-B051-1443CE1DF5D7}" srcOrd="0" destOrd="0" presId="urn:microsoft.com/office/officeart/2005/8/layout/radial1"/>
    <dgm:cxn modelId="{68CC1B2F-53D1-4ADC-A911-FC7BC876D0C4}" type="presParOf" srcId="{5CBBD5FE-D01C-41F5-B03B-F6098CB5A2B5}" destId="{5C909B2C-5D04-4737-917E-5EBDE93BC9F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293D1-B8EF-411E-815D-2398D89B7DD6}" type="doc">
      <dgm:prSet loTypeId="urn:microsoft.com/office/officeart/2005/8/layout/radial1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D191A6-A346-4B22-9812-F0D2C4077EED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800" b="1"/>
        </a:p>
      </dgm:t>
    </dgm:pt>
    <dgm:pt modelId="{F203F18F-7907-4C5C-85D1-A81A8B3973BC}" type="parTrans" cxnId="{23D81837-CDEB-4ED4-9DEA-F5D4419CEFB3}">
      <dgm:prSet/>
      <dgm:spPr/>
      <dgm:t>
        <a:bodyPr/>
        <a:lstStyle/>
        <a:p>
          <a:endParaRPr lang="en-US" sz="2800" b="1"/>
        </a:p>
      </dgm:t>
    </dgm:pt>
    <dgm:pt modelId="{8A6F14CC-8684-43B8-9E0F-63A3A281BA5B}" type="sibTrans" cxnId="{23D81837-CDEB-4ED4-9DEA-F5D4419CEFB3}">
      <dgm:prSet/>
      <dgm:spPr/>
      <dgm:t>
        <a:bodyPr/>
        <a:lstStyle/>
        <a:p>
          <a:endParaRPr lang="en-US" sz="2800" b="1"/>
        </a:p>
      </dgm:t>
    </dgm:pt>
    <dgm:pt modelId="{CAD4EA8C-117E-499F-A271-F4EE7F76AE1D}">
      <dgm:prSet phldrT="[Text]" custT="1"/>
      <dgm:spPr/>
      <dgm:t>
        <a:bodyPr/>
        <a:lstStyle/>
        <a:p>
          <a:r>
            <a:rPr lang="en-US" sz="2800" b="1"/>
            <a:t>Ibitaro:2</a:t>
          </a:r>
        </a:p>
      </dgm:t>
    </dgm:pt>
    <dgm:pt modelId="{CFD1C96B-B0EE-495C-BEE7-108797098830}" type="parTrans" cxnId="{D2A6C08F-AF05-4F54-9DDF-DDFF8FF2BC30}">
      <dgm:prSet custT="1"/>
      <dgm:spPr/>
      <dgm:t>
        <a:bodyPr/>
        <a:lstStyle/>
        <a:p>
          <a:endParaRPr lang="en-US" sz="2800" b="1"/>
        </a:p>
      </dgm:t>
    </dgm:pt>
    <dgm:pt modelId="{5F0DCEE7-FE42-45CE-A56A-C8A02F7EB35B}" type="sibTrans" cxnId="{D2A6C08F-AF05-4F54-9DDF-DDFF8FF2BC30}">
      <dgm:prSet/>
      <dgm:spPr/>
      <dgm:t>
        <a:bodyPr/>
        <a:lstStyle/>
        <a:p>
          <a:endParaRPr lang="en-US" sz="2800" b="1"/>
        </a:p>
      </dgm:t>
    </dgm:pt>
    <dgm:pt modelId="{02672C0D-B8D2-4489-A09E-E5CEEB9E6477}">
      <dgm:prSet phldrT="[Text]" custT="1"/>
      <dgm:spPr/>
      <dgm:t>
        <a:bodyPr/>
        <a:lstStyle/>
        <a:p>
          <a:r>
            <a:rPr lang="en-US" sz="2800" b="1"/>
            <a:t>Ibigonderabuzima 19</a:t>
          </a:r>
        </a:p>
      </dgm:t>
    </dgm:pt>
    <dgm:pt modelId="{07422A17-DDDD-490F-B92F-4E2FA487FA19}" type="parTrans" cxnId="{3B108473-B3AF-49FD-880F-79087616E6E8}">
      <dgm:prSet custT="1"/>
      <dgm:spPr/>
      <dgm:t>
        <a:bodyPr/>
        <a:lstStyle/>
        <a:p>
          <a:endParaRPr lang="en-US" sz="2800" b="1"/>
        </a:p>
      </dgm:t>
    </dgm:pt>
    <dgm:pt modelId="{D3A7B993-9076-45C6-BCE3-D3C104E9A5A1}" type="sibTrans" cxnId="{3B108473-B3AF-49FD-880F-79087616E6E8}">
      <dgm:prSet/>
      <dgm:spPr/>
      <dgm:t>
        <a:bodyPr/>
        <a:lstStyle/>
        <a:p>
          <a:endParaRPr lang="en-US" sz="2800" b="1"/>
        </a:p>
      </dgm:t>
    </dgm:pt>
    <dgm:pt modelId="{0A2BD185-265B-43D9-9187-BCC80B9B80B9}">
      <dgm:prSet phldrT="[Text]" custT="1"/>
      <dgm:spPr/>
      <dgm:t>
        <a:bodyPr/>
        <a:lstStyle/>
        <a:p>
          <a:r>
            <a:rPr lang="en-US" sz="2800" b="1"/>
            <a:t>Poste de sante : 36</a:t>
          </a:r>
        </a:p>
      </dgm:t>
    </dgm:pt>
    <dgm:pt modelId="{D0DD8236-F67A-41FF-A023-73B58409988D}" type="parTrans" cxnId="{C62F875D-8D11-42D6-B074-A677F9B7586C}">
      <dgm:prSet custT="1"/>
      <dgm:spPr/>
      <dgm:t>
        <a:bodyPr/>
        <a:lstStyle/>
        <a:p>
          <a:endParaRPr lang="en-US" sz="2800" b="1"/>
        </a:p>
      </dgm:t>
    </dgm:pt>
    <dgm:pt modelId="{B61A020A-BBEB-4FD2-B10F-B004039B79E0}" type="sibTrans" cxnId="{C62F875D-8D11-42D6-B074-A677F9B7586C}">
      <dgm:prSet/>
      <dgm:spPr/>
      <dgm:t>
        <a:bodyPr/>
        <a:lstStyle/>
        <a:p>
          <a:endParaRPr lang="en-US" sz="2800" b="1"/>
        </a:p>
      </dgm:t>
    </dgm:pt>
    <dgm:pt modelId="{50144810-4561-4995-9D72-20B1C57F87A2}">
      <dgm:prSet custT="1"/>
      <dgm:spPr/>
      <dgm:t>
        <a:bodyPr/>
        <a:lstStyle/>
        <a:p>
          <a:r>
            <a:rPr lang="en-US" sz="2800" b="1"/>
            <a:t>Farumasi y'Akarere 1</a:t>
          </a:r>
        </a:p>
        <a:p>
          <a:r>
            <a:rPr lang="en-US" sz="2800" b="1"/>
            <a:t>farumasi zigenga1</a:t>
          </a:r>
        </a:p>
      </dgm:t>
    </dgm:pt>
    <dgm:pt modelId="{CDE57A4C-A79D-47D3-A036-943B778F0E21}" type="parTrans" cxnId="{5C66EDCE-AE0B-40F7-B76F-F2F4301596A7}">
      <dgm:prSet custT="1"/>
      <dgm:spPr/>
      <dgm:t>
        <a:bodyPr/>
        <a:lstStyle/>
        <a:p>
          <a:endParaRPr lang="en-US" sz="2800" b="1"/>
        </a:p>
      </dgm:t>
    </dgm:pt>
    <dgm:pt modelId="{2647CE72-FFAE-4EF8-94E9-2F073A25FA4E}" type="sibTrans" cxnId="{5C66EDCE-AE0B-40F7-B76F-F2F4301596A7}">
      <dgm:prSet/>
      <dgm:spPr/>
      <dgm:t>
        <a:bodyPr/>
        <a:lstStyle/>
        <a:p>
          <a:endParaRPr lang="en-US" sz="2800" b="1"/>
        </a:p>
      </dgm:t>
    </dgm:pt>
    <dgm:pt modelId="{52CF876E-6CE3-488C-B0A9-9B197B6B5EF7}" type="pres">
      <dgm:prSet presAssocID="{D4A293D1-B8EF-411E-815D-2398D89B7DD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B0EE8A-D306-4919-AEB9-FF3667677C46}" type="pres">
      <dgm:prSet presAssocID="{A2D191A6-A346-4B22-9812-F0D2C4077EED}" presName="centerShape" presStyleLbl="node0" presStyleIdx="0" presStyleCnt="1" custScaleX="112282"/>
      <dgm:spPr/>
    </dgm:pt>
    <dgm:pt modelId="{80FE7393-E676-4625-ADB4-5FFE95A5A70C}" type="pres">
      <dgm:prSet presAssocID="{CFD1C96B-B0EE-495C-BEE7-108797098830}" presName="Name9" presStyleLbl="parChTrans1D2" presStyleIdx="0" presStyleCnt="4"/>
      <dgm:spPr/>
    </dgm:pt>
    <dgm:pt modelId="{F7A84F22-C81E-4124-BE99-6D0C5C6F92D7}" type="pres">
      <dgm:prSet presAssocID="{CFD1C96B-B0EE-495C-BEE7-108797098830}" presName="connTx" presStyleLbl="parChTrans1D2" presStyleIdx="0" presStyleCnt="4"/>
      <dgm:spPr/>
    </dgm:pt>
    <dgm:pt modelId="{B9423FD6-6B7D-4861-B7F9-8D8E29451E1D}" type="pres">
      <dgm:prSet presAssocID="{CAD4EA8C-117E-499F-A271-F4EE7F76AE1D}" presName="node" presStyleLbl="node1" presStyleIdx="0" presStyleCnt="4" custScaleX="116342" custScaleY="72883">
        <dgm:presLayoutVars>
          <dgm:bulletEnabled val="1"/>
        </dgm:presLayoutVars>
      </dgm:prSet>
      <dgm:spPr/>
    </dgm:pt>
    <dgm:pt modelId="{4C12CED3-B679-4F73-AB6F-43EC03DD31B8}" type="pres">
      <dgm:prSet presAssocID="{07422A17-DDDD-490F-B92F-4E2FA487FA19}" presName="Name9" presStyleLbl="parChTrans1D2" presStyleIdx="1" presStyleCnt="4"/>
      <dgm:spPr/>
    </dgm:pt>
    <dgm:pt modelId="{452BAF90-24A9-4042-AD83-7CD802F8AE85}" type="pres">
      <dgm:prSet presAssocID="{07422A17-DDDD-490F-B92F-4E2FA487FA19}" presName="connTx" presStyleLbl="parChTrans1D2" presStyleIdx="1" presStyleCnt="4"/>
      <dgm:spPr/>
    </dgm:pt>
    <dgm:pt modelId="{7119A968-DA9A-4B55-9E13-6A56127017D7}" type="pres">
      <dgm:prSet presAssocID="{02672C0D-B8D2-4489-A09E-E5CEEB9E6477}" presName="node" presStyleLbl="node1" presStyleIdx="1" presStyleCnt="4" custScaleX="140805" custScaleY="92520">
        <dgm:presLayoutVars>
          <dgm:bulletEnabled val="1"/>
        </dgm:presLayoutVars>
      </dgm:prSet>
      <dgm:spPr/>
    </dgm:pt>
    <dgm:pt modelId="{A17E94E9-E5F0-4F3F-946A-F8EC930F481C}" type="pres">
      <dgm:prSet presAssocID="{D0DD8236-F67A-41FF-A023-73B58409988D}" presName="Name9" presStyleLbl="parChTrans1D2" presStyleIdx="2" presStyleCnt="4"/>
      <dgm:spPr/>
    </dgm:pt>
    <dgm:pt modelId="{8C22F518-E0E0-42E9-BAEB-A2DA3E6B86F0}" type="pres">
      <dgm:prSet presAssocID="{D0DD8236-F67A-41FF-A023-73B58409988D}" presName="connTx" presStyleLbl="parChTrans1D2" presStyleIdx="2" presStyleCnt="4"/>
      <dgm:spPr/>
    </dgm:pt>
    <dgm:pt modelId="{D81AD844-1DC1-4F7E-8981-7C576CE5BCE2}" type="pres">
      <dgm:prSet presAssocID="{0A2BD185-265B-43D9-9187-BCC80B9B80B9}" presName="node" presStyleLbl="node1" presStyleIdx="2" presStyleCnt="4" custScaleX="141644" custScaleY="93584">
        <dgm:presLayoutVars>
          <dgm:bulletEnabled val="1"/>
        </dgm:presLayoutVars>
      </dgm:prSet>
      <dgm:spPr/>
    </dgm:pt>
    <dgm:pt modelId="{D35B8D58-9C38-47AE-8C7E-10C0DBAAC66A}" type="pres">
      <dgm:prSet presAssocID="{CDE57A4C-A79D-47D3-A036-943B778F0E21}" presName="Name9" presStyleLbl="parChTrans1D2" presStyleIdx="3" presStyleCnt="4"/>
      <dgm:spPr/>
    </dgm:pt>
    <dgm:pt modelId="{E3C071C8-0682-4CA9-8F8E-9A8CFD32B1E5}" type="pres">
      <dgm:prSet presAssocID="{CDE57A4C-A79D-47D3-A036-943B778F0E21}" presName="connTx" presStyleLbl="parChTrans1D2" presStyleIdx="3" presStyleCnt="4"/>
      <dgm:spPr/>
    </dgm:pt>
    <dgm:pt modelId="{247F2AD9-B146-4C91-838C-DC52B25D637D}" type="pres">
      <dgm:prSet presAssocID="{50144810-4561-4995-9D72-20B1C57F87A2}" presName="node" presStyleLbl="node1" presStyleIdx="3" presStyleCnt="4" custScaleX="155879" custScaleY="150728" custRadScaleRad="97796" custRadScaleInc="1167">
        <dgm:presLayoutVars>
          <dgm:bulletEnabled val="1"/>
        </dgm:presLayoutVars>
      </dgm:prSet>
      <dgm:spPr/>
    </dgm:pt>
  </dgm:ptLst>
  <dgm:cxnLst>
    <dgm:cxn modelId="{F8723913-9C15-41FD-8FD0-2035A89C4B55}" type="presOf" srcId="{50144810-4561-4995-9D72-20B1C57F87A2}" destId="{247F2AD9-B146-4C91-838C-DC52B25D637D}" srcOrd="0" destOrd="0" presId="urn:microsoft.com/office/officeart/2005/8/layout/radial1"/>
    <dgm:cxn modelId="{0AE7BA17-8559-450A-A733-5BD23D763CDD}" type="presOf" srcId="{0A2BD185-265B-43D9-9187-BCC80B9B80B9}" destId="{D81AD844-1DC1-4F7E-8981-7C576CE5BCE2}" srcOrd="0" destOrd="0" presId="urn:microsoft.com/office/officeart/2005/8/layout/radial1"/>
    <dgm:cxn modelId="{CEE97718-12D9-4C36-8DE0-930D084A9B00}" type="presOf" srcId="{07422A17-DDDD-490F-B92F-4E2FA487FA19}" destId="{4C12CED3-B679-4F73-AB6F-43EC03DD31B8}" srcOrd="0" destOrd="0" presId="urn:microsoft.com/office/officeart/2005/8/layout/radial1"/>
    <dgm:cxn modelId="{23D81837-CDEB-4ED4-9DEA-F5D4419CEFB3}" srcId="{D4A293D1-B8EF-411E-815D-2398D89B7DD6}" destId="{A2D191A6-A346-4B22-9812-F0D2C4077EED}" srcOrd="0" destOrd="0" parTransId="{F203F18F-7907-4C5C-85D1-A81A8B3973BC}" sibTransId="{8A6F14CC-8684-43B8-9E0F-63A3A281BA5B}"/>
    <dgm:cxn modelId="{C62F875D-8D11-42D6-B074-A677F9B7586C}" srcId="{A2D191A6-A346-4B22-9812-F0D2C4077EED}" destId="{0A2BD185-265B-43D9-9187-BCC80B9B80B9}" srcOrd="2" destOrd="0" parTransId="{D0DD8236-F67A-41FF-A023-73B58409988D}" sibTransId="{B61A020A-BBEB-4FD2-B10F-B004039B79E0}"/>
    <dgm:cxn modelId="{3B108473-B3AF-49FD-880F-79087616E6E8}" srcId="{A2D191A6-A346-4B22-9812-F0D2C4077EED}" destId="{02672C0D-B8D2-4489-A09E-E5CEEB9E6477}" srcOrd="1" destOrd="0" parTransId="{07422A17-DDDD-490F-B92F-4E2FA487FA19}" sibTransId="{D3A7B993-9076-45C6-BCE3-D3C104E9A5A1}"/>
    <dgm:cxn modelId="{D74E7E7A-92C5-4937-9ED3-90445560B57E}" type="presOf" srcId="{CFD1C96B-B0EE-495C-BEE7-108797098830}" destId="{F7A84F22-C81E-4124-BE99-6D0C5C6F92D7}" srcOrd="1" destOrd="0" presId="urn:microsoft.com/office/officeart/2005/8/layout/radial1"/>
    <dgm:cxn modelId="{D830DD7C-8EB3-4A22-8DE6-FDDF120CFDAD}" type="presOf" srcId="{A2D191A6-A346-4B22-9812-F0D2C4077EED}" destId="{6AB0EE8A-D306-4919-AEB9-FF3667677C46}" srcOrd="0" destOrd="0" presId="urn:microsoft.com/office/officeart/2005/8/layout/radial1"/>
    <dgm:cxn modelId="{F262D98D-1DC3-427E-A2BE-CBB8CF312A33}" type="presOf" srcId="{CAD4EA8C-117E-499F-A271-F4EE7F76AE1D}" destId="{B9423FD6-6B7D-4861-B7F9-8D8E29451E1D}" srcOrd="0" destOrd="0" presId="urn:microsoft.com/office/officeart/2005/8/layout/radial1"/>
    <dgm:cxn modelId="{D2A6C08F-AF05-4F54-9DDF-DDFF8FF2BC30}" srcId="{A2D191A6-A346-4B22-9812-F0D2C4077EED}" destId="{CAD4EA8C-117E-499F-A271-F4EE7F76AE1D}" srcOrd="0" destOrd="0" parTransId="{CFD1C96B-B0EE-495C-BEE7-108797098830}" sibTransId="{5F0DCEE7-FE42-45CE-A56A-C8A02F7EB35B}"/>
    <dgm:cxn modelId="{930CB59B-8908-4942-9454-0AE313475A67}" type="presOf" srcId="{07422A17-DDDD-490F-B92F-4E2FA487FA19}" destId="{452BAF90-24A9-4042-AD83-7CD802F8AE85}" srcOrd="1" destOrd="0" presId="urn:microsoft.com/office/officeart/2005/8/layout/radial1"/>
    <dgm:cxn modelId="{9760A8A4-4991-4C2A-8AA8-F88E93349D43}" type="presOf" srcId="{D0DD8236-F67A-41FF-A023-73B58409988D}" destId="{8C22F518-E0E0-42E9-BAEB-A2DA3E6B86F0}" srcOrd="1" destOrd="0" presId="urn:microsoft.com/office/officeart/2005/8/layout/radial1"/>
    <dgm:cxn modelId="{5088B4A9-83D0-468A-BE75-114E0D8C53D9}" type="presOf" srcId="{CFD1C96B-B0EE-495C-BEE7-108797098830}" destId="{80FE7393-E676-4625-ADB4-5FFE95A5A70C}" srcOrd="0" destOrd="0" presId="urn:microsoft.com/office/officeart/2005/8/layout/radial1"/>
    <dgm:cxn modelId="{08AB72B1-A46F-4BAC-AAA0-B2058FCFEFE0}" type="presOf" srcId="{02672C0D-B8D2-4489-A09E-E5CEEB9E6477}" destId="{7119A968-DA9A-4B55-9E13-6A56127017D7}" srcOrd="0" destOrd="0" presId="urn:microsoft.com/office/officeart/2005/8/layout/radial1"/>
    <dgm:cxn modelId="{B57557B9-2A16-4159-9820-2E3D3A4D4F51}" type="presOf" srcId="{D0DD8236-F67A-41FF-A023-73B58409988D}" destId="{A17E94E9-E5F0-4F3F-946A-F8EC930F481C}" srcOrd="0" destOrd="0" presId="urn:microsoft.com/office/officeart/2005/8/layout/radial1"/>
    <dgm:cxn modelId="{072142C9-2499-443D-AF6C-07DA04A24FB6}" type="presOf" srcId="{CDE57A4C-A79D-47D3-A036-943B778F0E21}" destId="{D35B8D58-9C38-47AE-8C7E-10C0DBAAC66A}" srcOrd="0" destOrd="0" presId="urn:microsoft.com/office/officeart/2005/8/layout/radial1"/>
    <dgm:cxn modelId="{5C66EDCE-AE0B-40F7-B76F-F2F4301596A7}" srcId="{A2D191A6-A346-4B22-9812-F0D2C4077EED}" destId="{50144810-4561-4995-9D72-20B1C57F87A2}" srcOrd="3" destOrd="0" parTransId="{CDE57A4C-A79D-47D3-A036-943B778F0E21}" sibTransId="{2647CE72-FFAE-4EF8-94E9-2F073A25FA4E}"/>
    <dgm:cxn modelId="{8410C7D5-B9A6-4466-95CA-6C9F23C4CBFE}" type="presOf" srcId="{CDE57A4C-A79D-47D3-A036-943B778F0E21}" destId="{E3C071C8-0682-4CA9-8F8E-9A8CFD32B1E5}" srcOrd="1" destOrd="0" presId="urn:microsoft.com/office/officeart/2005/8/layout/radial1"/>
    <dgm:cxn modelId="{753729E7-8CE6-41A9-B262-9B45215154CD}" type="presOf" srcId="{D4A293D1-B8EF-411E-815D-2398D89B7DD6}" destId="{52CF876E-6CE3-488C-B0A9-9B197B6B5EF7}" srcOrd="0" destOrd="0" presId="urn:microsoft.com/office/officeart/2005/8/layout/radial1"/>
    <dgm:cxn modelId="{392D4D7B-1FA3-4607-A744-05A5D4AB2EF3}" type="presParOf" srcId="{52CF876E-6CE3-488C-B0A9-9B197B6B5EF7}" destId="{6AB0EE8A-D306-4919-AEB9-FF3667677C46}" srcOrd="0" destOrd="0" presId="urn:microsoft.com/office/officeart/2005/8/layout/radial1"/>
    <dgm:cxn modelId="{DE2FB02C-2161-4BCF-BE29-638D4E868752}" type="presParOf" srcId="{52CF876E-6CE3-488C-B0A9-9B197B6B5EF7}" destId="{80FE7393-E676-4625-ADB4-5FFE95A5A70C}" srcOrd="1" destOrd="0" presId="urn:microsoft.com/office/officeart/2005/8/layout/radial1"/>
    <dgm:cxn modelId="{3C89F840-2226-4F55-9395-0020F2A63796}" type="presParOf" srcId="{80FE7393-E676-4625-ADB4-5FFE95A5A70C}" destId="{F7A84F22-C81E-4124-BE99-6D0C5C6F92D7}" srcOrd="0" destOrd="0" presId="urn:microsoft.com/office/officeart/2005/8/layout/radial1"/>
    <dgm:cxn modelId="{ABC880B6-9A49-49D0-86A9-4646D2E1A477}" type="presParOf" srcId="{52CF876E-6CE3-488C-B0A9-9B197B6B5EF7}" destId="{B9423FD6-6B7D-4861-B7F9-8D8E29451E1D}" srcOrd="2" destOrd="0" presId="urn:microsoft.com/office/officeart/2005/8/layout/radial1"/>
    <dgm:cxn modelId="{01D6CCF4-7C68-4DDC-837E-86B6900C2639}" type="presParOf" srcId="{52CF876E-6CE3-488C-B0A9-9B197B6B5EF7}" destId="{4C12CED3-B679-4F73-AB6F-43EC03DD31B8}" srcOrd="3" destOrd="0" presId="urn:microsoft.com/office/officeart/2005/8/layout/radial1"/>
    <dgm:cxn modelId="{EEC57428-8721-4041-A80D-9BBB4FA91CD7}" type="presParOf" srcId="{4C12CED3-B679-4F73-AB6F-43EC03DD31B8}" destId="{452BAF90-24A9-4042-AD83-7CD802F8AE85}" srcOrd="0" destOrd="0" presId="urn:microsoft.com/office/officeart/2005/8/layout/radial1"/>
    <dgm:cxn modelId="{3ACDE15A-5A2D-4BFC-898C-1CA03B0D6FC5}" type="presParOf" srcId="{52CF876E-6CE3-488C-B0A9-9B197B6B5EF7}" destId="{7119A968-DA9A-4B55-9E13-6A56127017D7}" srcOrd="4" destOrd="0" presId="urn:microsoft.com/office/officeart/2005/8/layout/radial1"/>
    <dgm:cxn modelId="{127F28BE-A2FD-4C4D-9C9E-496F5013A7D9}" type="presParOf" srcId="{52CF876E-6CE3-488C-B0A9-9B197B6B5EF7}" destId="{A17E94E9-E5F0-4F3F-946A-F8EC930F481C}" srcOrd="5" destOrd="0" presId="urn:microsoft.com/office/officeart/2005/8/layout/radial1"/>
    <dgm:cxn modelId="{CD60B920-064A-4C02-85B0-F4ECCC91A896}" type="presParOf" srcId="{A17E94E9-E5F0-4F3F-946A-F8EC930F481C}" destId="{8C22F518-E0E0-42E9-BAEB-A2DA3E6B86F0}" srcOrd="0" destOrd="0" presId="urn:microsoft.com/office/officeart/2005/8/layout/radial1"/>
    <dgm:cxn modelId="{E1CE3A69-2E2E-4A26-B916-3463CD2482B4}" type="presParOf" srcId="{52CF876E-6CE3-488C-B0A9-9B197B6B5EF7}" destId="{D81AD844-1DC1-4F7E-8981-7C576CE5BCE2}" srcOrd="6" destOrd="0" presId="urn:microsoft.com/office/officeart/2005/8/layout/radial1"/>
    <dgm:cxn modelId="{EFEB5138-FD31-4D06-AC16-7A6A6ED2B644}" type="presParOf" srcId="{52CF876E-6CE3-488C-B0A9-9B197B6B5EF7}" destId="{D35B8D58-9C38-47AE-8C7E-10C0DBAAC66A}" srcOrd="7" destOrd="0" presId="urn:microsoft.com/office/officeart/2005/8/layout/radial1"/>
    <dgm:cxn modelId="{741CAEA5-0F9C-4412-AB68-F86FA7DE8954}" type="presParOf" srcId="{D35B8D58-9C38-47AE-8C7E-10C0DBAAC66A}" destId="{E3C071C8-0682-4CA9-8F8E-9A8CFD32B1E5}" srcOrd="0" destOrd="0" presId="urn:microsoft.com/office/officeart/2005/8/layout/radial1"/>
    <dgm:cxn modelId="{E54A5372-4391-4FAA-8F89-AE6B88CB61BD}" type="presParOf" srcId="{52CF876E-6CE3-488C-B0A9-9B197B6B5EF7}" destId="{247F2AD9-B146-4C91-838C-DC52B25D637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BD8E0-4452-4DFD-B106-3A61A87F1A01}">
      <dsp:nvSpPr>
        <dsp:cNvPr id="0" name=""/>
        <dsp:cNvSpPr/>
      </dsp:nvSpPr>
      <dsp:spPr>
        <a:xfrm>
          <a:off x="3185883" y="2305361"/>
          <a:ext cx="1756233" cy="1756233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84.5%</a:t>
          </a:r>
        </a:p>
      </dsp:txBody>
      <dsp:txXfrm>
        <a:off x="3443077" y="2562555"/>
        <a:ext cx="1241845" cy="1241845"/>
      </dsp:txXfrm>
    </dsp:sp>
    <dsp:sp modelId="{FC28D6C7-B506-42E9-9693-C61AD425F7EC}">
      <dsp:nvSpPr>
        <dsp:cNvPr id="0" name=""/>
        <dsp:cNvSpPr/>
      </dsp:nvSpPr>
      <dsp:spPr>
        <a:xfrm rot="16200000">
          <a:off x="3799093" y="2021008"/>
          <a:ext cx="529813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529813" y="19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0754" y="2027209"/>
        <a:ext cx="26490" cy="26490"/>
      </dsp:txXfrm>
    </dsp:sp>
    <dsp:sp modelId="{4C4A19C0-A569-409D-A9C1-76AA5D1C8F0E}">
      <dsp:nvSpPr>
        <dsp:cNvPr id="0" name=""/>
        <dsp:cNvSpPr/>
      </dsp:nvSpPr>
      <dsp:spPr>
        <a:xfrm>
          <a:off x="3185883" y="19314"/>
          <a:ext cx="1756233" cy="1756233"/>
        </a:xfrm>
        <a:prstGeom prst="ellipse">
          <a:avLst/>
        </a:prstGeom>
        <a:solidFill>
          <a:srgbClr val="0000CC"/>
        </a:solidFill>
        <a:ln w="22225" cap="flat" cmpd="sng" algn="ctr">
          <a:solidFill>
            <a:schemeClr val="lt1">
              <a:hueOff val="0"/>
              <a:satOff val="0"/>
              <a:lumOff val="0"/>
              <a:alpha val="4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Isoko </a:t>
          </a:r>
          <a:r>
            <a:rPr lang="en-US" sz="2000" b="1" kern="1200" dirty="0" err="1"/>
            <a:t>itunganyije</a:t>
          </a:r>
          <a:r>
            <a:rPr lang="en-US" sz="2000" b="1" kern="1200" dirty="0"/>
            <a:t>  67.5 % </a:t>
          </a:r>
          <a:endParaRPr lang="en-US" sz="2000" kern="1200" dirty="0"/>
        </a:p>
      </dsp:txBody>
      <dsp:txXfrm>
        <a:off x="3443077" y="276508"/>
        <a:ext cx="1241845" cy="1241845"/>
      </dsp:txXfrm>
    </dsp:sp>
    <dsp:sp modelId="{B2AE32D1-8C36-4512-A580-3B6B9B8BAFC3}">
      <dsp:nvSpPr>
        <dsp:cNvPr id="0" name=""/>
        <dsp:cNvSpPr/>
      </dsp:nvSpPr>
      <dsp:spPr>
        <a:xfrm rot="1800000">
          <a:off x="4788980" y="3735544"/>
          <a:ext cx="529813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529813" y="19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0642" y="3741745"/>
        <a:ext cx="26490" cy="26490"/>
      </dsp:txXfrm>
    </dsp:sp>
    <dsp:sp modelId="{90CD69B4-5E0B-48FD-95A9-E32672C04B50}">
      <dsp:nvSpPr>
        <dsp:cNvPr id="0" name=""/>
        <dsp:cNvSpPr/>
      </dsp:nvSpPr>
      <dsp:spPr>
        <a:xfrm>
          <a:off x="5165658" y="3448385"/>
          <a:ext cx="1756233" cy="1756233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Ivomero</a:t>
          </a:r>
          <a:r>
            <a:rPr lang="en-US" sz="2000" b="1" kern="1200" dirty="0"/>
            <a:t> </a:t>
          </a:r>
          <a:r>
            <a:rPr lang="en-US" sz="2000" b="1" kern="1200" dirty="0" err="1"/>
            <a:t>rusange</a:t>
          </a:r>
          <a:r>
            <a:rPr lang="en-US" sz="2000" b="1" kern="1200" dirty="0"/>
            <a:t>  12.1 %</a:t>
          </a:r>
          <a:endParaRPr lang="en-US" sz="2000" kern="1200" dirty="0"/>
        </a:p>
      </dsp:txBody>
      <dsp:txXfrm>
        <a:off x="5422852" y="3705579"/>
        <a:ext cx="1241845" cy="1241845"/>
      </dsp:txXfrm>
    </dsp:sp>
    <dsp:sp modelId="{8034CE8F-4645-40D0-A74D-1E12DD256ECA}">
      <dsp:nvSpPr>
        <dsp:cNvPr id="0" name=""/>
        <dsp:cNvSpPr/>
      </dsp:nvSpPr>
      <dsp:spPr>
        <a:xfrm rot="9000000">
          <a:off x="2809205" y="3735544"/>
          <a:ext cx="529813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529813" y="19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60867" y="3741745"/>
        <a:ext cx="26490" cy="26490"/>
      </dsp:txXfrm>
    </dsp:sp>
    <dsp:sp modelId="{5C909B2C-5D04-4737-917E-5EBDE93BC9F2}">
      <dsp:nvSpPr>
        <dsp:cNvPr id="0" name=""/>
        <dsp:cNvSpPr/>
      </dsp:nvSpPr>
      <dsp:spPr>
        <a:xfrm>
          <a:off x="1206107" y="3448385"/>
          <a:ext cx="1756233" cy="1756233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Mu </a:t>
          </a:r>
          <a:r>
            <a:rPr lang="en-US" sz="2000" b="1" kern="1200" dirty="0" err="1"/>
            <a:t>rugo</a:t>
          </a:r>
          <a:r>
            <a:rPr lang="en-US" sz="2000" b="1" kern="1200" dirty="0"/>
            <a:t>  4.1 %</a:t>
          </a:r>
          <a:endParaRPr lang="en-US" sz="2000" kern="1200" dirty="0"/>
        </a:p>
      </dsp:txBody>
      <dsp:txXfrm>
        <a:off x="1463301" y="3705579"/>
        <a:ext cx="1241845" cy="1241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0EE8A-D306-4919-AEB9-FF3667677C46}">
      <dsp:nvSpPr>
        <dsp:cNvPr id="0" name=""/>
        <dsp:cNvSpPr/>
      </dsp:nvSpPr>
      <dsp:spPr>
        <a:xfrm>
          <a:off x="3048766" y="2151952"/>
          <a:ext cx="1912072" cy="17029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/>
        </a:p>
      </dsp:txBody>
      <dsp:txXfrm>
        <a:off x="3328782" y="2401339"/>
        <a:ext cx="1352040" cy="1204145"/>
      </dsp:txXfrm>
    </dsp:sp>
    <dsp:sp modelId="{80FE7393-E676-4625-ADB4-5FFE95A5A70C}">
      <dsp:nvSpPr>
        <dsp:cNvPr id="0" name=""/>
        <dsp:cNvSpPr/>
      </dsp:nvSpPr>
      <dsp:spPr>
        <a:xfrm rot="16200000">
          <a:off x="3631892" y="1759595"/>
          <a:ext cx="745820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745820" y="194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/>
        </a:p>
      </dsp:txBody>
      <dsp:txXfrm>
        <a:off x="3986157" y="1760396"/>
        <a:ext cx="37291" cy="37291"/>
      </dsp:txXfrm>
    </dsp:sp>
    <dsp:sp modelId="{B9423FD6-6B7D-4861-B7F9-8D8E29451E1D}">
      <dsp:nvSpPr>
        <dsp:cNvPr id="0" name=""/>
        <dsp:cNvSpPr/>
      </dsp:nvSpPr>
      <dsp:spPr>
        <a:xfrm>
          <a:off x="3014197" y="164993"/>
          <a:ext cx="1981210" cy="12411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Ibitaro:2</a:t>
          </a:r>
        </a:p>
      </dsp:txBody>
      <dsp:txXfrm>
        <a:off x="3304338" y="346753"/>
        <a:ext cx="1400928" cy="877618"/>
      </dsp:txXfrm>
    </dsp:sp>
    <dsp:sp modelId="{4C12CED3-B679-4F73-AB6F-43EC03DD31B8}">
      <dsp:nvSpPr>
        <dsp:cNvPr id="0" name=""/>
        <dsp:cNvSpPr/>
      </dsp:nvSpPr>
      <dsp:spPr>
        <a:xfrm>
          <a:off x="4960839" y="2983966"/>
          <a:ext cx="62916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62916" y="194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/>
        </a:p>
      </dsp:txBody>
      <dsp:txXfrm>
        <a:off x="4990724" y="3001839"/>
        <a:ext cx="3145" cy="3145"/>
      </dsp:txXfrm>
    </dsp:sp>
    <dsp:sp modelId="{7119A968-DA9A-4B55-9E13-6A56127017D7}">
      <dsp:nvSpPr>
        <dsp:cNvPr id="0" name=""/>
        <dsp:cNvSpPr/>
      </dsp:nvSpPr>
      <dsp:spPr>
        <a:xfrm>
          <a:off x="5023755" y="2215642"/>
          <a:ext cx="2397795" cy="1575541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Ibigonderabuzima 19</a:t>
          </a:r>
        </a:p>
      </dsp:txBody>
      <dsp:txXfrm>
        <a:off x="5374904" y="2446375"/>
        <a:ext cx="1695497" cy="1114075"/>
      </dsp:txXfrm>
    </dsp:sp>
    <dsp:sp modelId="{A17E94E9-E5F0-4F3F-946A-F8EC930F481C}">
      <dsp:nvSpPr>
        <dsp:cNvPr id="0" name=""/>
        <dsp:cNvSpPr/>
      </dsp:nvSpPr>
      <dsp:spPr>
        <a:xfrm rot="5400000">
          <a:off x="3720022" y="4120206"/>
          <a:ext cx="569560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569560" y="194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/>
        </a:p>
      </dsp:txBody>
      <dsp:txXfrm>
        <a:off x="3990564" y="4125413"/>
        <a:ext cx="28478" cy="28478"/>
      </dsp:txXfrm>
    </dsp:sp>
    <dsp:sp modelId="{D81AD844-1DC1-4F7E-8981-7C576CE5BCE2}">
      <dsp:nvSpPr>
        <dsp:cNvPr id="0" name=""/>
        <dsp:cNvSpPr/>
      </dsp:nvSpPr>
      <dsp:spPr>
        <a:xfrm>
          <a:off x="2798761" y="4424432"/>
          <a:ext cx="2412083" cy="159366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Poste de sante : 36</a:t>
          </a:r>
        </a:p>
      </dsp:txBody>
      <dsp:txXfrm>
        <a:off x="3152002" y="4657818"/>
        <a:ext cx="1705601" cy="1126888"/>
      </dsp:txXfrm>
    </dsp:sp>
    <dsp:sp modelId="{D35B8D58-9C38-47AE-8C7E-10C0DBAAC66A}">
      <dsp:nvSpPr>
        <dsp:cNvPr id="0" name=""/>
        <dsp:cNvSpPr/>
      </dsp:nvSpPr>
      <dsp:spPr>
        <a:xfrm rot="31509">
          <a:off x="3048815" y="2975727"/>
          <a:ext cx="114300" cy="38892"/>
        </a:xfrm>
        <a:custGeom>
          <a:avLst/>
          <a:gdLst/>
          <a:ahLst/>
          <a:cxnLst/>
          <a:rect l="0" t="0" r="0" b="0"/>
          <a:pathLst>
            <a:path>
              <a:moveTo>
                <a:pt x="0" y="19446"/>
              </a:moveTo>
              <a:lnTo>
                <a:pt x="114300" y="194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/>
        </a:p>
      </dsp:txBody>
      <dsp:txXfrm>
        <a:off x="3103107" y="2992316"/>
        <a:ext cx="5715" cy="5715"/>
      </dsp:txXfrm>
    </dsp:sp>
    <dsp:sp modelId="{247F2AD9-B146-4C91-838C-DC52B25D637D}">
      <dsp:nvSpPr>
        <dsp:cNvPr id="0" name=""/>
        <dsp:cNvSpPr/>
      </dsp:nvSpPr>
      <dsp:spPr>
        <a:xfrm>
          <a:off x="508678" y="1700144"/>
          <a:ext cx="2654494" cy="256677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Farumasi y'Akarere 1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farumasi zigenga1</a:t>
          </a:r>
        </a:p>
      </dsp:txBody>
      <dsp:txXfrm>
        <a:off x="897420" y="2076040"/>
        <a:ext cx="1877010" cy="1814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0.31433</cdr:y>
    </cdr:from>
    <cdr:to>
      <cdr:x>0.20599</cdr:x>
      <cdr:y>0.57612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E017A0D-519E-4CF4-B309-2BF6F0A799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033868" y="1886871"/>
          <a:ext cx="2123810" cy="157142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0.75846</cdr:x>
      <cdr:y>0.23212</cdr:y>
    </cdr:from>
    <cdr:to>
      <cdr:x>0.98662</cdr:x>
      <cdr:y>0.48121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79C0FB9F-C825-491C-B6A8-D095B0D97AB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7819849" y="1393372"/>
          <a:ext cx="2352381" cy="149523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0.88516</cdr:x>
      <cdr:y>0.44676</cdr:y>
    </cdr:from>
    <cdr:to>
      <cdr:x>0.98652</cdr:x>
      <cdr:y>0.55324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4D664591-D112-4ADF-B8E2-93043C714A2B}"/>
            </a:ext>
          </a:extLst>
        </cdr:cNvPr>
        <cdr:cNvSpPr/>
      </cdr:nvSpPr>
      <cdr:spPr>
        <a:xfrm xmlns:a="http://schemas.openxmlformats.org/drawingml/2006/main">
          <a:off x="9126131" y="2681823"/>
          <a:ext cx="1045029" cy="639143"/>
        </a:xfrm>
        <a:prstGeom xmlns:a="http://schemas.openxmlformats.org/drawingml/2006/main" prst="rect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/>
            <a:t>28531</a:t>
          </a:r>
        </a:p>
      </cdr:txBody>
    </cdr:sp>
  </cdr:relSizeAnchor>
  <cdr:relSizeAnchor xmlns:cdr="http://schemas.openxmlformats.org/drawingml/2006/chartDrawing">
    <cdr:from>
      <cdr:x>0</cdr:x>
      <cdr:y>0.83031</cdr:y>
    </cdr:from>
    <cdr:to>
      <cdr:x>0.1313</cdr:x>
      <cdr:y>0.97377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4D664591-D112-4ADF-B8E2-93043C714A2B}"/>
            </a:ext>
          </a:extLst>
        </cdr:cNvPr>
        <cdr:cNvSpPr/>
      </cdr:nvSpPr>
      <cdr:spPr>
        <a:xfrm xmlns:a="http://schemas.openxmlformats.org/drawingml/2006/main">
          <a:off x="0" y="4984156"/>
          <a:ext cx="1353725" cy="861166"/>
        </a:xfrm>
        <a:prstGeom xmlns:a="http://schemas.openxmlformats.org/drawingml/2006/main" prst="rect">
          <a:avLst/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/>
            <a:t>281,992,252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B9363-4598-49A4-BE2D-740DBF25AAD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15472-8F85-47D7-B52F-93B6A6A77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5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A0A833-20A8-4C13-824C-8E0A50A792B9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2711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15472-8F85-47D7-B52F-93B6A6A779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2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15472-8F85-47D7-B52F-93B6A6A779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5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15472-8F85-47D7-B52F-93B6A6A779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5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DDA2-DE60-4BC2-889E-7229ED1679E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FBF2-B0DD-4900-9C36-8C6664B0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DDA2-DE60-4BC2-889E-7229ED1679E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FBF2-B0DD-4900-9C36-8C6664B0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7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DDA2-DE60-4BC2-889E-7229ED1679E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FBF2-B0DD-4900-9C36-8C6664B0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3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DDA2-DE60-4BC2-889E-7229ED1679E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FBF2-B0DD-4900-9C36-8C6664B0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2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DDA2-DE60-4BC2-889E-7229ED1679E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FBF2-B0DD-4900-9C36-8C6664B0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DDA2-DE60-4BC2-889E-7229ED1679E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FBF2-B0DD-4900-9C36-8C6664B0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7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DDA2-DE60-4BC2-889E-7229ED1679E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FBF2-B0DD-4900-9C36-8C6664B0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DDA2-DE60-4BC2-889E-7229ED1679E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FBF2-B0DD-4900-9C36-8C6664B0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3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DDA2-DE60-4BC2-889E-7229ED1679E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FBF2-B0DD-4900-9C36-8C6664B0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DDA2-DE60-4BC2-889E-7229ED1679E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FBF2-B0DD-4900-9C36-8C6664B0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DDA2-DE60-4BC2-889E-7229ED1679E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FBF2-B0DD-4900-9C36-8C6664B0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7DDA2-DE60-4BC2-889E-7229ED1679E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FBF2-B0DD-4900-9C36-8C6664B0B12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517" y="0"/>
            <a:ext cx="762000" cy="6858000"/>
            <a:chOff x="7010400" y="89518"/>
            <a:chExt cx="838200" cy="6894841"/>
          </a:xfrm>
        </p:grpSpPr>
        <p:pic>
          <p:nvPicPr>
            <p:cNvPr id="8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89518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864749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3928207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1628718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3148565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2391622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6204717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5425075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4677357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1430000" y="-8791"/>
            <a:ext cx="762000" cy="6858000"/>
            <a:chOff x="7010400" y="89518"/>
            <a:chExt cx="838200" cy="6894841"/>
          </a:xfrm>
        </p:grpSpPr>
        <p:pic>
          <p:nvPicPr>
            <p:cNvPr id="18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89518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864749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3928207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1628718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3148565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2391622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6204717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5425075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C:\Users\PC\Documents\PME\OTHER\IMIGONGO DESIGNS\imigongo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10400" y="4677357"/>
              <a:ext cx="838200" cy="779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198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2.jpeg"/><Relationship Id="rId7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fla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593" y="105508"/>
            <a:ext cx="1670929" cy="1169964"/>
          </a:xfrm>
          <a:noFill/>
        </p:spPr>
      </p:pic>
      <p:pic>
        <p:nvPicPr>
          <p:cNvPr id="6147" name="Picture 7" descr="Description: http://www.crwflags.com/fotw/images/r/rw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89" y="122179"/>
            <a:ext cx="1102752" cy="12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0707" y="384026"/>
            <a:ext cx="6815382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AKARERE KA NYAMAGABE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243B9B5-1EA1-4593-A9B9-AE400BEF0711}"/>
              </a:ext>
            </a:extLst>
          </p:cNvPr>
          <p:cNvSpPr txBox="1">
            <a:spLocks/>
          </p:cNvSpPr>
          <p:nvPr/>
        </p:nvSpPr>
        <p:spPr>
          <a:xfrm>
            <a:off x="1616366" y="5066852"/>
            <a:ext cx="9186836" cy="1398494"/>
          </a:xfrm>
          <a:prstGeom prst="rect">
            <a:avLst/>
          </a:prstGeom>
          <a:solidFill>
            <a:srgbClr val="0000CC"/>
          </a:solidFill>
          <a:ln w="76200">
            <a:solidFill>
              <a:srgbClr val="00CC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3A900"/>
              </a:buClr>
              <a:buSzPct val="70000"/>
              <a:buFont typeface="Wingdings" panose="05000000000000000000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73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TUMENYE AKARERE KA NYAMAGABE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AF8C72-24F2-4F7D-B01C-61197E1C25CA}"/>
              </a:ext>
            </a:extLst>
          </p:cNvPr>
          <p:cNvGrpSpPr/>
          <p:nvPr/>
        </p:nvGrpSpPr>
        <p:grpSpPr>
          <a:xfrm>
            <a:off x="876300" y="1219201"/>
            <a:ext cx="500881" cy="5397359"/>
            <a:chOff x="8835118" y="0"/>
            <a:chExt cx="270783" cy="6858000"/>
          </a:xfrm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C354789F-3E53-4E06-900D-E297BC9DC3E1}"/>
                </a:ext>
              </a:extLst>
            </p:cNvPr>
            <p:cNvSpPr/>
            <p:nvPr/>
          </p:nvSpPr>
          <p:spPr>
            <a:xfrm>
              <a:off x="8835118" y="2133600"/>
              <a:ext cx="270783" cy="2590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228600">
                <a:srgbClr val="FFFF00">
                  <a:alpha val="40000"/>
                </a:srgbClr>
              </a:glow>
            </a:effectLst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8E6903BD-29A0-4202-AA37-CDAEBD59F0D6}"/>
                </a:ext>
              </a:extLst>
            </p:cNvPr>
            <p:cNvSpPr/>
            <p:nvPr/>
          </p:nvSpPr>
          <p:spPr>
            <a:xfrm>
              <a:off x="8835118" y="0"/>
              <a:ext cx="254726" cy="25146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glow rad="228600">
                <a:schemeClr val="accent1">
                  <a:lumMod val="20000"/>
                  <a:lumOff val="80000"/>
                  <a:alpha val="40000"/>
                </a:schemeClr>
              </a:glow>
            </a:effectLst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4656297B-D13A-4173-A95C-C361475D2A07}"/>
                </a:ext>
              </a:extLst>
            </p:cNvPr>
            <p:cNvSpPr/>
            <p:nvPr/>
          </p:nvSpPr>
          <p:spPr>
            <a:xfrm>
              <a:off x="8849446" y="4343399"/>
              <a:ext cx="254726" cy="2514601"/>
            </a:xfrm>
            <a:prstGeom prst="roundRect">
              <a:avLst/>
            </a:prstGeom>
            <a:solidFill>
              <a:srgbClr val="47F62A"/>
            </a:solidFill>
            <a:ln>
              <a:solidFill>
                <a:srgbClr val="00B050"/>
              </a:solidFill>
            </a:ln>
            <a:effectLst>
              <a:glow rad="228600">
                <a:srgbClr val="47F62A">
                  <a:alpha val="40000"/>
                </a:srgbClr>
              </a:glow>
            </a:effectLst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1C6E89-7AE8-48F2-9ED6-6AEF49FF9F33}"/>
              </a:ext>
            </a:extLst>
          </p:cNvPr>
          <p:cNvGrpSpPr/>
          <p:nvPr/>
        </p:nvGrpSpPr>
        <p:grpSpPr>
          <a:xfrm>
            <a:off x="10897545" y="977972"/>
            <a:ext cx="532455" cy="5657636"/>
            <a:chOff x="8835118" y="0"/>
            <a:chExt cx="270783" cy="6858000"/>
          </a:xfrm>
        </p:grpSpPr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A6AFC50C-D339-4462-A79C-23BFCD28B9C1}"/>
                </a:ext>
              </a:extLst>
            </p:cNvPr>
            <p:cNvSpPr/>
            <p:nvPr/>
          </p:nvSpPr>
          <p:spPr>
            <a:xfrm>
              <a:off x="8835118" y="2133600"/>
              <a:ext cx="270783" cy="2590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228600">
                <a:srgbClr val="FFFF00">
                  <a:alpha val="40000"/>
                </a:srgbClr>
              </a:glow>
            </a:effectLst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8" name="Rounded Rectangle 8">
              <a:extLst>
                <a:ext uri="{FF2B5EF4-FFF2-40B4-BE49-F238E27FC236}">
                  <a16:creationId xmlns:a16="http://schemas.microsoft.com/office/drawing/2014/main" id="{93A01A33-F882-4330-81E0-1614B7D8AEB8}"/>
                </a:ext>
              </a:extLst>
            </p:cNvPr>
            <p:cNvSpPr/>
            <p:nvPr/>
          </p:nvSpPr>
          <p:spPr>
            <a:xfrm>
              <a:off x="8835118" y="0"/>
              <a:ext cx="254726" cy="25146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glow rad="228600">
                <a:schemeClr val="accent1">
                  <a:lumMod val="20000"/>
                  <a:lumOff val="80000"/>
                  <a:alpha val="40000"/>
                </a:schemeClr>
              </a:glow>
            </a:effectLst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EEEFC8D5-8A46-4F52-8D4A-1AA9882484BC}"/>
                </a:ext>
              </a:extLst>
            </p:cNvPr>
            <p:cNvSpPr/>
            <p:nvPr/>
          </p:nvSpPr>
          <p:spPr>
            <a:xfrm>
              <a:off x="8835118" y="4343400"/>
              <a:ext cx="254726" cy="2514600"/>
            </a:xfrm>
            <a:prstGeom prst="roundRect">
              <a:avLst/>
            </a:prstGeom>
            <a:solidFill>
              <a:srgbClr val="47F62A"/>
            </a:solidFill>
            <a:ln>
              <a:solidFill>
                <a:srgbClr val="00B050"/>
              </a:solidFill>
            </a:ln>
            <a:effectLst>
              <a:glow rad="228600">
                <a:srgbClr val="47F62A">
                  <a:alpha val="40000"/>
                </a:srgbClr>
              </a:glow>
            </a:effectLst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FBD4F1-809A-4678-8537-7C0F29E6DC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23" y="1580448"/>
            <a:ext cx="4853354" cy="32355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B2E29A-16CE-4752-84A1-BC73EB3994A7}"/>
              </a:ext>
            </a:extLst>
          </p:cNvPr>
          <p:cNvPicPr/>
          <p:nvPr/>
        </p:nvPicPr>
        <p:blipFill>
          <a:blip r:embed="rId6"/>
          <a:srcRect t="19112"/>
          <a:stretch>
            <a:fillRect/>
          </a:stretch>
        </p:blipFill>
        <p:spPr bwMode="auto">
          <a:xfrm>
            <a:off x="3120707" y="1112202"/>
            <a:ext cx="5950585" cy="382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08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33" y="151071"/>
            <a:ext cx="10832986" cy="605874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ISHORAMARI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578D69-C201-4456-A896-C30A7B87CA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8381" y="852617"/>
            <a:ext cx="6068106" cy="306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493257-1AF1-4B62-9830-8DD7E40232F2}"/>
              </a:ext>
            </a:extLst>
          </p:cNvPr>
          <p:cNvSpPr txBox="1">
            <a:spLocks/>
          </p:cNvSpPr>
          <p:nvPr/>
        </p:nvSpPr>
        <p:spPr>
          <a:xfrm>
            <a:off x="6824305" y="4428187"/>
            <a:ext cx="4691028" cy="343768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>
                <a:solidFill>
                  <a:schemeClr val="bg1"/>
                </a:solidFill>
                <a:latin typeface="Baskerville Old Face" pitchFamily="18" charset="0"/>
              </a:rPr>
              <a:t>AMASOKO Y’AMATUNGO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u="sng" dirty="0">
                <a:solidFill>
                  <a:srgbClr val="FFFF00"/>
                </a:solidFill>
                <a:latin typeface="Baskerville Old Face" pitchFamily="18" charset="0"/>
              </a:rPr>
              <a:t>RYARUBONDO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u="sng" dirty="0">
                <a:solidFill>
                  <a:srgbClr val="FFFF00"/>
                </a:solidFill>
                <a:latin typeface="Baskerville Old Face" pitchFamily="18" charset="0"/>
              </a:rPr>
              <a:t>RUGANDA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sz="3200" u="sng" dirty="0">
                <a:solidFill>
                  <a:srgbClr val="FFFF00"/>
                </a:solidFill>
                <a:latin typeface="Baskerville Old Face" pitchFamily="18" charset="0"/>
              </a:rPr>
              <a:t>KADUHA</a:t>
            </a:r>
          </a:p>
          <a:p>
            <a:endParaRPr lang="en-US" sz="3200" u="sng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392A9D-35C2-4CD0-991E-2E6D0284BBEA}"/>
              </a:ext>
            </a:extLst>
          </p:cNvPr>
          <p:cNvSpPr txBox="1">
            <a:spLocks/>
          </p:cNvSpPr>
          <p:nvPr/>
        </p:nvSpPr>
        <p:spPr>
          <a:xfrm>
            <a:off x="6975765" y="990503"/>
            <a:ext cx="4691028" cy="343768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>
                <a:solidFill>
                  <a:schemeClr val="bg1"/>
                </a:solidFill>
                <a:latin typeface="Baskerville Old Face" pitchFamily="18" charset="0"/>
              </a:rPr>
              <a:t>AMASOKO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GASAKA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GASARENDA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MUSEBEYA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MUSHUBI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MIKO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KADUHA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MASIZI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9C1682-EB53-4E61-8F7B-91204425085E}"/>
              </a:ext>
            </a:extLst>
          </p:cNvPr>
          <p:cNvSpPr/>
          <p:nvPr/>
        </p:nvSpPr>
        <p:spPr>
          <a:xfrm>
            <a:off x="1531917" y="4251366"/>
            <a:ext cx="2398815" cy="20188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URETSE ISOKO RYA GASAKA NA MUSEBEYA ANDI MASOKO AKENEYE GUSANWA</a:t>
            </a:r>
          </a:p>
        </p:txBody>
      </p:sp>
    </p:spTree>
    <p:extLst>
      <p:ext uri="{BB962C8B-B14F-4D97-AF65-F5344CB8AC3E}">
        <p14:creationId xmlns:p14="http://schemas.microsoft.com/office/powerpoint/2010/main" val="218312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3C67F4-757B-49C0-94B9-2BB48592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0"/>
            <a:ext cx="10711542" cy="731834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AMAHOTERI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9AFF3C-8A42-4D91-857E-9343DC449E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6030" y="731835"/>
            <a:ext cx="4575856" cy="291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52D7B-C350-4DE8-B10E-45AE52EE0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886" y="723439"/>
            <a:ext cx="5979885" cy="29112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696931-F7D0-41C3-85E5-B43E76195139}"/>
              </a:ext>
            </a:extLst>
          </p:cNvPr>
          <p:cNvSpPr/>
          <p:nvPr/>
        </p:nvSpPr>
        <p:spPr>
          <a:xfrm>
            <a:off x="863147" y="3129750"/>
            <a:ext cx="2239055" cy="478972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GOLDEN MONKEY :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C5BC13-F726-4B3D-BE33-CDD67CC2B01E}"/>
              </a:ext>
            </a:extLst>
          </p:cNvPr>
          <p:cNvSpPr/>
          <p:nvPr/>
        </p:nvSpPr>
        <p:spPr>
          <a:xfrm>
            <a:off x="7823201" y="731833"/>
            <a:ext cx="2224541" cy="400281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FOREST GARDEN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AB521-E5BE-461D-BDF5-339A9FABD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29" y="3643087"/>
            <a:ext cx="4731657" cy="3214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46F97E-AEBD-4E4F-A6F9-E54261F47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886" y="3608722"/>
            <a:ext cx="5979884" cy="32492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E862A8-2E8E-4DBA-B5C1-6650A5CD7EA7}"/>
              </a:ext>
            </a:extLst>
          </p:cNvPr>
          <p:cNvSpPr/>
          <p:nvPr/>
        </p:nvSpPr>
        <p:spPr>
          <a:xfrm>
            <a:off x="5881688" y="3643087"/>
            <a:ext cx="1941513" cy="478972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Nyungwe</a:t>
            </a:r>
            <a:r>
              <a:rPr lang="en-US" b="1" dirty="0"/>
              <a:t> </a:t>
            </a:r>
            <a:r>
              <a:rPr lang="en-US" b="1" dirty="0" err="1"/>
              <a:t>Nziza</a:t>
            </a:r>
            <a:r>
              <a:rPr lang="en-US" b="1" dirty="0"/>
              <a:t> Ecology   </a:t>
            </a:r>
          </a:p>
        </p:txBody>
      </p:sp>
    </p:spTree>
    <p:extLst>
      <p:ext uri="{BB962C8B-B14F-4D97-AF65-F5344CB8AC3E}">
        <p14:creationId xmlns:p14="http://schemas.microsoft.com/office/powerpoint/2010/main" val="295149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33" y="151071"/>
            <a:ext cx="10799196" cy="605874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IBIGO BY’IMARI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769713-6CA6-4033-A2C2-CE2F4D2DCA5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8381" y="858545"/>
            <a:ext cx="10861448" cy="610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248843-7A95-4014-85FD-243D58448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126" y="5242813"/>
            <a:ext cx="1536417" cy="1464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773C3-FFC9-433B-9E1A-4710F2371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737" y="4916718"/>
            <a:ext cx="2535806" cy="1464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50C70-7399-43AD-8D6F-4BFADD630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71" y="756945"/>
            <a:ext cx="10861448" cy="6101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B7C457-C892-4EA7-8124-3255EEC1E5CD}"/>
              </a:ext>
            </a:extLst>
          </p:cNvPr>
          <p:cNvSpPr/>
          <p:nvPr/>
        </p:nvSpPr>
        <p:spPr>
          <a:xfrm>
            <a:off x="9601199" y="5014213"/>
            <a:ext cx="803565" cy="37520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185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8A3747-8AC9-47F1-B6A4-7AAE7F441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752" y="5627207"/>
            <a:ext cx="1581150" cy="695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A3D393-2B9C-4582-9787-FBE97E733F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1745" y="3325091"/>
            <a:ext cx="2535806" cy="1114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AB7024-F704-413D-AB4E-66CFE5FF2B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1199" y="2250579"/>
            <a:ext cx="1581150" cy="1371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F4D6EB-0EFD-4847-9B63-FB52A879CB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5080" y="2840996"/>
            <a:ext cx="1724025" cy="723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DC9BD2-18D9-466A-BDA4-6C76575F8275}"/>
              </a:ext>
            </a:extLst>
          </p:cNvPr>
          <p:cNvSpPr/>
          <p:nvPr/>
        </p:nvSpPr>
        <p:spPr>
          <a:xfrm>
            <a:off x="9887645" y="5685508"/>
            <a:ext cx="1536417" cy="695325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CT NYAMAGABE</a:t>
            </a:r>
          </a:p>
        </p:txBody>
      </p:sp>
    </p:spTree>
    <p:extLst>
      <p:ext uri="{BB962C8B-B14F-4D97-AF65-F5344CB8AC3E}">
        <p14:creationId xmlns:p14="http://schemas.microsoft.com/office/powerpoint/2010/main" val="227155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5208922-F364-4DA6-BB28-1465EF13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52" y="-82098"/>
            <a:ext cx="10694792" cy="813934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ABATURAGE BARI MURI GAHUNDA YA EJOHEZA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98C902-7169-4FB2-B359-C4C7B6249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79" y="885319"/>
            <a:ext cx="2479706" cy="1629063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93F348A-4A3E-44A6-9919-AC5D6FF980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3256" y="885319"/>
          <a:ext cx="10310165" cy="600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F48038C-3CC7-4836-B6BB-1D6BD8FE42AF}"/>
              </a:ext>
            </a:extLst>
          </p:cNvPr>
          <p:cNvSpPr/>
          <p:nvPr/>
        </p:nvSpPr>
        <p:spPr>
          <a:xfrm>
            <a:off x="742466" y="4206287"/>
            <a:ext cx="2479705" cy="4018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603,490,897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64591-D112-4ADF-B8E2-93043C714A2B}"/>
              </a:ext>
            </a:extLst>
          </p:cNvPr>
          <p:cNvSpPr/>
          <p:nvPr/>
        </p:nvSpPr>
        <p:spPr>
          <a:xfrm>
            <a:off x="9114970" y="3567143"/>
            <a:ext cx="1045029" cy="6391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24649</a:t>
            </a:r>
          </a:p>
        </p:txBody>
      </p:sp>
      <p:pic>
        <p:nvPicPr>
          <p:cNvPr id="7" name="chart">
            <a:extLst>
              <a:ext uri="{FF2B5EF4-FFF2-40B4-BE49-F238E27FC236}">
                <a16:creationId xmlns:a16="http://schemas.microsoft.com/office/drawing/2014/main" id="{4C233383-F62A-4AFF-B592-963A9D60C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6" y="4623618"/>
            <a:ext cx="2352381" cy="1495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8CBAD7-BFA2-4571-BB53-BBC3CF4826EA}"/>
              </a:ext>
            </a:extLst>
          </p:cNvPr>
          <p:cNvSpPr/>
          <p:nvPr/>
        </p:nvSpPr>
        <p:spPr>
          <a:xfrm>
            <a:off x="2537165" y="5495178"/>
            <a:ext cx="1115363" cy="6391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321498645</a:t>
            </a:r>
          </a:p>
        </p:txBody>
      </p:sp>
    </p:spTree>
    <p:extLst>
      <p:ext uri="{BB962C8B-B14F-4D97-AF65-F5344CB8AC3E}">
        <p14:creationId xmlns:p14="http://schemas.microsoft.com/office/powerpoint/2010/main" val="164450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43F4A-C8B7-4E18-B46E-1C93E09ED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905660"/>
              </p:ext>
            </p:extLst>
          </p:nvPr>
        </p:nvGraphicFramePr>
        <p:xfrm>
          <a:off x="609602" y="786720"/>
          <a:ext cx="7939313" cy="288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BAB9A1-E40F-46B1-AF67-FFAE47E9C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635795"/>
              </p:ext>
            </p:extLst>
          </p:nvPr>
        </p:nvGraphicFramePr>
        <p:xfrm>
          <a:off x="817154" y="4256995"/>
          <a:ext cx="7213055" cy="181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8382168-66CB-4995-AE79-4B54D4152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35" y="3990108"/>
            <a:ext cx="1862882" cy="997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34F9FA-DBFD-4AEA-BCC1-E9D083881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12" y="786719"/>
            <a:ext cx="1043313" cy="100116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D64A675-6C3F-4FC0-A4B2-241339BC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54" y="151071"/>
            <a:ext cx="10601234" cy="635650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askerville Old Face" pitchFamily="18" charset="0"/>
              </a:rPr>
              <a:t>INGO ZIFITE UMURIRO W’AMASHANYARAZI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04D40C-074B-4FD5-BB7F-B8354CF19093}"/>
              </a:ext>
            </a:extLst>
          </p:cNvPr>
          <p:cNvSpPr/>
          <p:nvPr/>
        </p:nvSpPr>
        <p:spPr>
          <a:xfrm>
            <a:off x="8712925" y="969475"/>
            <a:ext cx="2869473" cy="1904353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INGOMERO Z’AMASHANYARAZI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RUKARARA I  ( 9.4 MW)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RUKARARA II  (2.4 MW)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RUKARARA IV  ( 5 MW)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RUKARARAVI  (5 MW)</a:t>
            </a:r>
          </a:p>
        </p:txBody>
      </p:sp>
    </p:spTree>
    <p:extLst>
      <p:ext uri="{BB962C8B-B14F-4D97-AF65-F5344CB8AC3E}">
        <p14:creationId xmlns:p14="http://schemas.microsoft.com/office/powerpoint/2010/main" val="269160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64A675-6C3F-4FC0-A4B2-241339BC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54" y="151071"/>
            <a:ext cx="10601234" cy="635650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askerville Old Face" pitchFamily="18" charset="0"/>
              </a:rPr>
              <a:t>ABATURAGE BAVOMA AMAZI MEZA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D67F46-7E78-47BF-B84E-76CD2021A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868" y="2267178"/>
            <a:ext cx="1666875" cy="176212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77353B-67D2-4441-BBDF-253B5D46F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538610"/>
              </p:ext>
            </p:extLst>
          </p:nvPr>
        </p:nvGraphicFramePr>
        <p:xfrm>
          <a:off x="1685743" y="817033"/>
          <a:ext cx="8128000" cy="522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21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64A675-6C3F-4FC0-A4B2-241339BC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54" y="151071"/>
            <a:ext cx="10601234" cy="635650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askerville Old Face" pitchFamily="18" charset="0"/>
              </a:rPr>
              <a:t>IMIDUGUDU Y’ICYITEGEREREZO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9BBF1-8678-44C9-A599-8CF4206E1D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484"/>
          <a:stretch>
            <a:fillRect/>
          </a:stretch>
        </p:blipFill>
        <p:spPr bwMode="auto">
          <a:xfrm>
            <a:off x="817154" y="908463"/>
            <a:ext cx="3541090" cy="27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8212B-D060-4774-9441-0C7A4A2A1B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494"/>
          <a:stretch>
            <a:fillRect/>
          </a:stretch>
        </p:blipFill>
        <p:spPr bwMode="auto">
          <a:xfrm>
            <a:off x="817153" y="3663537"/>
            <a:ext cx="3541089" cy="285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DC70ED-9FFE-433C-A083-D808B18C4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41" y="908463"/>
            <a:ext cx="6210797" cy="561109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3D1EEA-161F-444B-A158-3F10C0809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58635"/>
              </p:ext>
            </p:extLst>
          </p:nvPr>
        </p:nvGraphicFramePr>
        <p:xfrm>
          <a:off x="4358240" y="908464"/>
          <a:ext cx="5700159" cy="199631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526673">
                  <a:extLst>
                    <a:ext uri="{9D8B030D-6E8A-4147-A177-3AD203B41FA5}">
                      <a16:colId xmlns:a16="http://schemas.microsoft.com/office/drawing/2014/main" val="3496186576"/>
                    </a:ext>
                  </a:extLst>
                </a:gridCol>
                <a:gridCol w="1522943">
                  <a:extLst>
                    <a:ext uri="{9D8B030D-6E8A-4147-A177-3AD203B41FA5}">
                      <a16:colId xmlns:a16="http://schemas.microsoft.com/office/drawing/2014/main" val="3627280985"/>
                    </a:ext>
                  </a:extLst>
                </a:gridCol>
                <a:gridCol w="2650543">
                  <a:extLst>
                    <a:ext uri="{9D8B030D-6E8A-4147-A177-3AD203B41FA5}">
                      <a16:colId xmlns:a16="http://schemas.microsoft.com/office/drawing/2014/main" val="2153896068"/>
                    </a:ext>
                  </a:extLst>
                </a:gridCol>
              </a:tblGrid>
              <a:tr h="4905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Izina ry’Umudugudu w’icyitegererezo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UMWAKA WUBATSWE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ABAGENERWABIKORA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231169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MUGANO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2016/2017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44579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KIBUMBWE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2017/2018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39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7283165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2018/2019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830917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KADUHA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2020/2021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099795"/>
                  </a:ext>
                </a:extLst>
              </a:tr>
              <a:tr h="231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MUSANGE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2020/2021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329678"/>
                  </a:ext>
                </a:extLst>
              </a:tr>
              <a:tr h="23194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IGITERANYO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164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51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33" y="151071"/>
            <a:ext cx="10832986" cy="605874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AHANTU NYABURANGA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B7D0A-403F-4165-9BC3-1BA35F2E2A0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633" y="756945"/>
            <a:ext cx="456996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E745AC-8466-447A-B543-D1AAC4A33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082" y="756944"/>
            <a:ext cx="6830868" cy="3495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123EDD-6C5F-400C-866B-551B878F7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62" y="4213510"/>
            <a:ext cx="5447619" cy="2605381"/>
          </a:xfrm>
          <a:prstGeom prst="rect">
            <a:avLst/>
          </a:prstGeom>
        </p:spPr>
      </p:pic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1B1707A0-7C35-4B8F-A280-5F965D326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25583" y="4173762"/>
            <a:ext cx="5385367" cy="26451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E47D0E-1951-4868-82EB-E6D0237C75E2}"/>
              </a:ext>
            </a:extLst>
          </p:cNvPr>
          <p:cNvSpPr/>
          <p:nvPr/>
        </p:nvSpPr>
        <p:spPr>
          <a:xfrm>
            <a:off x="8170223" y="1163782"/>
            <a:ext cx="1448790" cy="443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NYUNGWE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0F7779-0D2D-483A-97F4-D6F228D4B163}"/>
              </a:ext>
            </a:extLst>
          </p:cNvPr>
          <p:cNvSpPr/>
          <p:nvPr/>
        </p:nvSpPr>
        <p:spPr>
          <a:xfrm>
            <a:off x="2396836" y="5516200"/>
            <a:ext cx="1448790" cy="443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Imirima</a:t>
            </a:r>
            <a:r>
              <a:rPr lang="en-US" dirty="0"/>
              <a:t> </a:t>
            </a:r>
            <a:r>
              <a:rPr lang="en-US" dirty="0" err="1"/>
              <a:t>y’ibyayi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524E91-30BB-4FC6-82DA-FC8D36BA826C}"/>
              </a:ext>
            </a:extLst>
          </p:cNvPr>
          <p:cNvSpPr/>
          <p:nvPr/>
        </p:nvSpPr>
        <p:spPr>
          <a:xfrm>
            <a:off x="6546726" y="4252619"/>
            <a:ext cx="1448790" cy="443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Urugomero</a:t>
            </a:r>
            <a:r>
              <a:rPr lang="en-US" dirty="0"/>
              <a:t> </a:t>
            </a:r>
            <a:r>
              <a:rPr lang="en-US" dirty="0" err="1"/>
              <a:t>rwa</a:t>
            </a:r>
            <a:r>
              <a:rPr lang="en-US" dirty="0"/>
              <a:t> </a:t>
            </a:r>
            <a:r>
              <a:rPr lang="en-US" dirty="0" err="1"/>
              <a:t>Rukarara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6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0575EF75-1BFD-468A-A3ED-806AD70694AE}"/>
              </a:ext>
            </a:extLst>
          </p:cNvPr>
          <p:cNvSpPr/>
          <p:nvPr/>
        </p:nvSpPr>
        <p:spPr>
          <a:xfrm>
            <a:off x="8490860" y="1802924"/>
            <a:ext cx="2982681" cy="19158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UTUGARI 37/92 </a:t>
            </a:r>
            <a:r>
              <a:rPr lang="en-US" sz="2000" b="1" dirty="0" err="1"/>
              <a:t>Ntidufite</a:t>
            </a:r>
            <a:r>
              <a:rPr lang="en-US" sz="2000" b="1" dirty="0"/>
              <a:t> </a:t>
            </a:r>
            <a:r>
              <a:rPr lang="en-US" sz="2000" b="1" dirty="0" err="1"/>
              <a:t>ikigo</a:t>
            </a:r>
            <a:r>
              <a:rPr lang="en-US" sz="2000" b="1" dirty="0"/>
              <a:t> </a:t>
            </a:r>
            <a:r>
              <a:rPr lang="en-US" sz="2000" b="1" dirty="0" err="1"/>
              <a:t>cy’Ubuzima</a:t>
            </a:r>
            <a:endParaRPr lang="en-US" sz="2000" b="1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CAA33EA-16B0-4024-9031-1CD203998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920155"/>
              </p:ext>
            </p:extLst>
          </p:nvPr>
        </p:nvGraphicFramePr>
        <p:xfrm>
          <a:off x="1190171" y="0"/>
          <a:ext cx="7881257" cy="618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B169ADC-CCF6-4B17-AF25-6D18A2C2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14" y="-7349"/>
            <a:ext cx="10832986" cy="605874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UBUZIMA</a:t>
            </a:r>
          </a:p>
        </p:txBody>
      </p:sp>
    </p:spTree>
    <p:extLst>
      <p:ext uri="{BB962C8B-B14F-4D97-AF65-F5344CB8AC3E}">
        <p14:creationId xmlns:p14="http://schemas.microsoft.com/office/powerpoint/2010/main" val="272661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C211BA-0982-44CA-8C2A-DAF45EFC008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74914" y="-217713"/>
            <a:ext cx="10842172" cy="7075713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65760" indent="-256032">
              <a:buNone/>
              <a:defRPr/>
            </a:pPr>
            <a:endParaRPr lang="en-US" sz="1400" b="1" dirty="0">
              <a:solidFill>
                <a:srgbClr val="0000CC"/>
              </a:solidFill>
              <a:latin typeface="Algerian" pitchFamily="82" charset="0"/>
            </a:endParaRPr>
          </a:p>
          <a:p>
            <a:pPr marL="365760" indent="-256032" algn="ctr">
              <a:buNone/>
              <a:defRPr/>
            </a:pPr>
            <a:r>
              <a:rPr lang="en-US" sz="1400" b="1" dirty="0">
                <a:solidFill>
                  <a:srgbClr val="0000CC"/>
                </a:solidFill>
                <a:latin typeface="Algerian" pitchFamily="82" charset="0"/>
              </a:rPr>
              <a:t>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0EB0E-541B-4BCE-9073-5ACAAAC2B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8" y="388258"/>
            <a:ext cx="2732316" cy="24710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6EE7-8567-4CF5-B8DE-222EDDEEDA70}"/>
              </a:ext>
            </a:extLst>
          </p:cNvPr>
          <p:cNvSpPr/>
          <p:nvPr/>
        </p:nvSpPr>
        <p:spPr>
          <a:xfrm>
            <a:off x="1502229" y="3824060"/>
            <a:ext cx="3354779" cy="482602"/>
          </a:xfrm>
          <a:prstGeom prst="rect">
            <a:avLst/>
          </a:prstGeom>
          <a:solidFill>
            <a:srgbClr val="DB3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AYISUMBUYE  60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81D6F1-511F-4FBA-B1B9-0C5E020662FB}"/>
              </a:ext>
            </a:extLst>
          </p:cNvPr>
          <p:cNvSpPr/>
          <p:nvPr/>
        </p:nvSpPr>
        <p:spPr>
          <a:xfrm>
            <a:off x="1505857" y="4331380"/>
            <a:ext cx="3351149" cy="566058"/>
          </a:xfrm>
          <a:prstGeom prst="rect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/>
              <a:t>Abanza</a:t>
            </a:r>
            <a:r>
              <a:rPr lang="en-US" sz="3200" dirty="0"/>
              <a:t>  	134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F80C2D-B139-4ABB-9BC1-73358CF298B2}"/>
              </a:ext>
            </a:extLst>
          </p:cNvPr>
          <p:cNvSpPr/>
          <p:nvPr/>
        </p:nvSpPr>
        <p:spPr>
          <a:xfrm>
            <a:off x="1513114" y="2714171"/>
            <a:ext cx="3343892" cy="613229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/>
              <a:t>Kaminuza</a:t>
            </a:r>
            <a:r>
              <a:rPr lang="en-US" sz="3200" b="1" dirty="0"/>
              <a:t>: 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9F2469-EAF8-4B43-8CB9-06DFAA4FC290}"/>
              </a:ext>
            </a:extLst>
          </p:cNvPr>
          <p:cNvSpPr/>
          <p:nvPr/>
        </p:nvSpPr>
        <p:spPr>
          <a:xfrm>
            <a:off x="1502228" y="3224893"/>
            <a:ext cx="3354778" cy="582385"/>
          </a:xfrm>
          <a:prstGeom prst="rect">
            <a:avLst/>
          </a:prstGeom>
          <a:solidFill>
            <a:srgbClr val="25AB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IMYUGA : 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4D4808-421E-44E7-9C5E-D388B866D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143" y="227238"/>
            <a:ext cx="1988457" cy="25377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52ADFBE-098C-4356-908A-E7CCA38A9A51}"/>
              </a:ext>
            </a:extLst>
          </p:cNvPr>
          <p:cNvSpPr/>
          <p:nvPr/>
        </p:nvSpPr>
        <p:spPr>
          <a:xfrm>
            <a:off x="6357257" y="2653620"/>
            <a:ext cx="5186362" cy="599851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397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7024E6-ECD9-4051-90E1-8E6542F611B7}"/>
              </a:ext>
            </a:extLst>
          </p:cNvPr>
          <p:cNvSpPr/>
          <p:nvPr/>
        </p:nvSpPr>
        <p:spPr>
          <a:xfrm>
            <a:off x="6357257" y="3254601"/>
            <a:ext cx="5159829" cy="582385"/>
          </a:xfrm>
          <a:prstGeom prst="rect">
            <a:avLst/>
          </a:prstGeom>
          <a:solidFill>
            <a:srgbClr val="25AB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1233 (M721 , F : 512 )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1190F5-7AA1-49AB-AD72-B76DAE1AA548}"/>
              </a:ext>
            </a:extLst>
          </p:cNvPr>
          <p:cNvSpPr/>
          <p:nvPr/>
        </p:nvSpPr>
        <p:spPr>
          <a:xfrm>
            <a:off x="6375401" y="3795146"/>
            <a:ext cx="5141685" cy="664481"/>
          </a:xfrm>
          <a:prstGeom prst="rect">
            <a:avLst/>
          </a:prstGeom>
          <a:solidFill>
            <a:srgbClr val="DB3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24267 ( M : 10989, F 13278)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8D702F-0547-4372-8F26-14EC51F95246}"/>
              </a:ext>
            </a:extLst>
          </p:cNvPr>
          <p:cNvSpPr/>
          <p:nvPr/>
        </p:nvSpPr>
        <p:spPr>
          <a:xfrm>
            <a:off x="1513114" y="4897438"/>
            <a:ext cx="3351148" cy="5660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/>
              <a:t>Incuke</a:t>
            </a:r>
            <a:r>
              <a:rPr lang="en-US" sz="3200" b="1" dirty="0"/>
              <a:t> :94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BB3F0D-1717-461B-B633-A2C32B11ED7F}"/>
              </a:ext>
            </a:extLst>
          </p:cNvPr>
          <p:cNvSpPr/>
          <p:nvPr/>
        </p:nvSpPr>
        <p:spPr>
          <a:xfrm>
            <a:off x="6366328" y="4489678"/>
            <a:ext cx="5141685" cy="566057"/>
          </a:xfrm>
          <a:prstGeom prst="rect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/>
          </a:p>
          <a:p>
            <a:r>
              <a:rPr lang="en-US" sz="3200" b="1" dirty="0"/>
              <a:t>80685 ( M:40570, F :40115)	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B24267-4ECD-471E-88F6-25B1B31B0864}"/>
              </a:ext>
            </a:extLst>
          </p:cNvPr>
          <p:cNvSpPr/>
          <p:nvPr/>
        </p:nvSpPr>
        <p:spPr>
          <a:xfrm>
            <a:off x="6362162" y="4990147"/>
            <a:ext cx="5177308" cy="5660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 7279( M :3515 , F3764)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931E05-4EBB-40B4-89E3-CFEF5728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33" y="151071"/>
            <a:ext cx="10832986" cy="605874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UBUREZI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F1554B-7CE7-4C8E-8097-85E727540EC9}"/>
              </a:ext>
            </a:extLst>
          </p:cNvPr>
          <p:cNvSpPr/>
          <p:nvPr/>
        </p:nvSpPr>
        <p:spPr>
          <a:xfrm>
            <a:off x="9276609" y="1033153"/>
            <a:ext cx="1988457" cy="16810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Ikibazo</a:t>
            </a:r>
            <a:r>
              <a:rPr lang="en-US" b="1" dirty="0"/>
              <a:t> </a:t>
            </a:r>
            <a:r>
              <a:rPr lang="en-US" b="1" dirty="0" err="1"/>
              <a:t>cy’ibyumba</a:t>
            </a:r>
            <a:r>
              <a:rPr lang="en-US" b="1" dirty="0"/>
              <a:t> </a:t>
            </a:r>
            <a:r>
              <a:rPr lang="en-US" b="1" dirty="0" err="1"/>
              <a:t>by’amashuri</a:t>
            </a:r>
            <a:r>
              <a:rPr lang="en-US" b="1" dirty="0"/>
              <a:t> 140 </a:t>
            </a:r>
            <a:r>
              <a:rPr lang="en-US" b="1" dirty="0" err="1"/>
              <a:t>bishaje</a:t>
            </a:r>
            <a:endParaRPr lang="en-US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C4F151-DF60-4AF2-92C3-F8A910061A49}"/>
              </a:ext>
            </a:extLst>
          </p:cNvPr>
          <p:cNvSpPr/>
          <p:nvPr/>
        </p:nvSpPr>
        <p:spPr>
          <a:xfrm>
            <a:off x="4618984" y="5185373"/>
            <a:ext cx="1988457" cy="16810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Ikibazo</a:t>
            </a:r>
            <a:r>
              <a:rPr lang="en-US" b="1" dirty="0"/>
              <a:t> </a:t>
            </a:r>
            <a:r>
              <a:rPr lang="en-US" b="1" dirty="0" err="1"/>
              <a:t>cy’ibura</a:t>
            </a:r>
            <a:r>
              <a:rPr lang="en-US" b="1" dirty="0"/>
              <a:t> </a:t>
            </a:r>
            <a:r>
              <a:rPr lang="en-US" b="1" dirty="0" err="1"/>
              <a:t>ry’Abarimu</a:t>
            </a:r>
            <a:r>
              <a:rPr lang="en-US" b="1" dirty="0"/>
              <a:t> 207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2C76FB9-49FE-46FB-B875-7285C545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98296"/>
            <a:ext cx="8153400" cy="712923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INTANGIRIRO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1504C96-0641-4317-B61B-DB0B3EF4B9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71550" y="1333948"/>
            <a:ext cx="10287000" cy="5220146"/>
          </a:xfrm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Clr>
                <a:srgbClr val="0000CC"/>
              </a:buClr>
              <a:buFont typeface="Wingdings" pitchFamily="2" charset="2"/>
              <a:buChar char="q"/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q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q"/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q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0000CC"/>
              </a:buClr>
              <a:buFont typeface="Wingdings" pitchFamily="2" charset="2"/>
              <a:buChar char="q"/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rgbClr val="0000CC"/>
              </a:buClr>
              <a:buNone/>
            </a:pPr>
            <a:endParaRPr lang="en-US" altLang="en-US" sz="2800" dirty="0">
              <a:latin typeface="Gill Sans MT" panose="020B0502020104020203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436E353-BAF8-449F-B73B-8AF7A7117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19256"/>
              </p:ext>
            </p:extLst>
          </p:nvPr>
        </p:nvGraphicFramePr>
        <p:xfrm>
          <a:off x="971549" y="1333947"/>
          <a:ext cx="2401043" cy="525408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92418">
                  <a:extLst>
                    <a:ext uri="{9D8B030D-6E8A-4147-A177-3AD203B41FA5}">
                      <a16:colId xmlns:a16="http://schemas.microsoft.com/office/drawing/2014/main" val="110666114"/>
                    </a:ext>
                  </a:extLst>
                </a:gridCol>
                <a:gridCol w="908625">
                  <a:extLst>
                    <a:ext uri="{9D8B030D-6E8A-4147-A177-3AD203B41FA5}">
                      <a16:colId xmlns:a16="http://schemas.microsoft.com/office/drawing/2014/main" val="1570135928"/>
                    </a:ext>
                  </a:extLst>
                </a:gridCol>
              </a:tblGrid>
              <a:tr h="385542">
                <a:tc>
                  <a:txBody>
                    <a:bodyPr/>
                    <a:lstStyle/>
                    <a:p>
                      <a:r>
                        <a:rPr lang="en-US" sz="1800" b="1" dirty="0"/>
                        <a:t>IMIRENGE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653355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r>
                        <a:rPr lang="en-US" sz="1600" b="1" dirty="0"/>
                        <a:t>UTUGARI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564399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r>
                        <a:rPr lang="en-US" sz="1600" b="1" dirty="0"/>
                        <a:t>IMIDUGUDU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582919"/>
                  </a:ext>
                </a:extLst>
              </a:tr>
              <a:tr h="467544">
                <a:tc>
                  <a:txBody>
                    <a:bodyPr/>
                    <a:lstStyle/>
                    <a:p>
                      <a:r>
                        <a:rPr lang="en-US" sz="1600" b="1" dirty="0"/>
                        <a:t>AMASIBO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3794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557139"/>
                  </a:ext>
                </a:extLst>
              </a:tr>
              <a:tr h="557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UBUSO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en-US" sz="16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:1090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02801"/>
                  </a:ext>
                </a:extLst>
              </a:tr>
              <a:tr h="527845">
                <a:tc>
                  <a:txBody>
                    <a:bodyPr/>
                    <a:lstStyle/>
                    <a:p>
                      <a:r>
                        <a:rPr lang="en-US" sz="1600" b="1" dirty="0"/>
                        <a:t> UBUCUCIKE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15269"/>
                  </a:ext>
                </a:extLst>
              </a:tr>
              <a:tr h="527845">
                <a:tc>
                  <a:txBody>
                    <a:bodyPr/>
                    <a:lstStyle/>
                    <a:p>
                      <a:r>
                        <a:rPr lang="en-US" sz="1600" b="1" dirty="0"/>
                        <a:t>ABATURAGE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374,098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271773"/>
                  </a:ext>
                </a:extLst>
              </a:tr>
              <a:tr h="527845">
                <a:tc>
                  <a:txBody>
                    <a:bodyPr/>
                    <a:lstStyle/>
                    <a:p>
                      <a:r>
                        <a:rPr lang="en-US" sz="1600" b="1" dirty="0"/>
                        <a:t>ABAGORE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190790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988175"/>
                  </a:ext>
                </a:extLst>
              </a:tr>
              <a:tr h="527845">
                <a:tc>
                  <a:txBody>
                    <a:bodyPr/>
                    <a:lstStyle/>
                    <a:p>
                      <a:r>
                        <a:rPr lang="en-US" sz="1600" b="1" dirty="0"/>
                        <a:t>ABAGABO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183380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884273"/>
                  </a:ext>
                </a:extLst>
              </a:tr>
              <a:tr h="386130">
                <a:tc>
                  <a:txBody>
                    <a:bodyPr/>
                    <a:lstStyle/>
                    <a:p>
                      <a:r>
                        <a:rPr lang="en-US" sz="1600" b="1" dirty="0"/>
                        <a:t>INGO ZOSE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90198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033739"/>
                  </a:ext>
                </a:extLst>
              </a:tr>
              <a:tr h="527845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Ubwiyongere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bw’Abaturage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 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2445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B3E528E-D065-4896-9E5B-D0B0DBA5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530" y="1333947"/>
            <a:ext cx="8025020" cy="52201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D101-AAFA-4BE3-92EF-49D0B7526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4619"/>
          </a:xfrm>
          <a:solidFill>
            <a:srgbClr val="25ABE7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INGENGO Y’IMARI-IMISORO 2011-2021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B04B77-D314-4B00-B844-865C9516D28D}"/>
              </a:ext>
            </a:extLst>
          </p:cNvPr>
          <p:cNvSpPr txBox="1">
            <a:spLocks/>
          </p:cNvSpPr>
          <p:nvPr/>
        </p:nvSpPr>
        <p:spPr>
          <a:xfrm>
            <a:off x="679507" y="163383"/>
            <a:ext cx="10832986" cy="60587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UBWIYONGERE BW’INGENGO Y’IMARI ( 2011-2021)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50F476-18A5-4188-A87C-1CAD06A9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321190"/>
              </p:ext>
            </p:extLst>
          </p:nvPr>
        </p:nvGraphicFramePr>
        <p:xfrm>
          <a:off x="679506" y="880511"/>
          <a:ext cx="9853907" cy="524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23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AA6A6C-98C5-4C0D-9E41-0BC6F4E8C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660107"/>
              </p:ext>
            </p:extLst>
          </p:nvPr>
        </p:nvGraphicFramePr>
        <p:xfrm>
          <a:off x="1030512" y="972457"/>
          <a:ext cx="10232574" cy="567697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053728">
                  <a:extLst>
                    <a:ext uri="{9D8B030D-6E8A-4147-A177-3AD203B41FA5}">
                      <a16:colId xmlns:a16="http://schemas.microsoft.com/office/drawing/2014/main" val="2884539535"/>
                    </a:ext>
                  </a:extLst>
                </a:gridCol>
                <a:gridCol w="3043652">
                  <a:extLst>
                    <a:ext uri="{9D8B030D-6E8A-4147-A177-3AD203B41FA5}">
                      <a16:colId xmlns:a16="http://schemas.microsoft.com/office/drawing/2014/main" val="1488035902"/>
                    </a:ext>
                  </a:extLst>
                </a:gridCol>
                <a:gridCol w="4260348">
                  <a:extLst>
                    <a:ext uri="{9D8B030D-6E8A-4147-A177-3AD203B41FA5}">
                      <a16:colId xmlns:a16="http://schemas.microsoft.com/office/drawing/2014/main" val="737272785"/>
                    </a:ext>
                  </a:extLst>
                </a:gridCol>
                <a:gridCol w="874846">
                  <a:extLst>
                    <a:ext uri="{9D8B030D-6E8A-4147-A177-3AD203B41FA5}">
                      <a16:colId xmlns:a16="http://schemas.microsoft.com/office/drawing/2014/main" val="1768436957"/>
                    </a:ext>
                  </a:extLst>
                </a:gridCol>
              </a:tblGrid>
              <a:tr h="402118">
                <a:tc>
                  <a:txBody>
                    <a:bodyPr/>
                    <a:lstStyle/>
                    <a:p>
                      <a:pPr marL="6731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FY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INGENGO Y’IMARI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94615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IMISORO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95"/>
                        </a:spcAft>
                        <a:tabLst>
                          <a:tab pos="348615" algn="ctr"/>
                          <a:tab pos="871855" algn="r"/>
                        </a:tabLst>
                      </a:pPr>
                      <a:r>
                        <a:rPr lang="en-US" sz="2000" b="1" dirty="0">
                          <a:effectLst/>
                        </a:rPr>
                        <a:t>% 	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extLst>
                  <a:ext uri="{0D108BD9-81ED-4DB2-BD59-A6C34878D82A}">
                    <a16:rowId xmlns:a16="http://schemas.microsoft.com/office/drawing/2014/main" val="1218265242"/>
                  </a:ext>
                </a:extLst>
              </a:tr>
              <a:tr h="487944">
                <a:tc>
                  <a:txBody>
                    <a:bodyPr/>
                    <a:lstStyle/>
                    <a:p>
                      <a:pPr marL="6731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2011-2012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9,697,859,291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94615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412,387,062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4.25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extLst>
                  <a:ext uri="{0D108BD9-81ED-4DB2-BD59-A6C34878D82A}">
                    <a16:rowId xmlns:a16="http://schemas.microsoft.com/office/drawing/2014/main" val="1633853427"/>
                  </a:ext>
                </a:extLst>
              </a:tr>
              <a:tr h="481674">
                <a:tc>
                  <a:txBody>
                    <a:bodyPr/>
                    <a:lstStyle/>
                    <a:p>
                      <a:pPr marL="6731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2012-2013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10,917,838,617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94615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475,642,986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4.36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extLst>
                  <a:ext uri="{0D108BD9-81ED-4DB2-BD59-A6C34878D82A}">
                    <a16:rowId xmlns:a16="http://schemas.microsoft.com/office/drawing/2014/main" val="3533885084"/>
                  </a:ext>
                </a:extLst>
              </a:tr>
              <a:tr h="469136">
                <a:tc>
                  <a:txBody>
                    <a:bodyPr/>
                    <a:lstStyle/>
                    <a:p>
                      <a:pPr marL="6731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2013-2014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11,993,400,068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94615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657,490,105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5.48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extLst>
                  <a:ext uri="{0D108BD9-81ED-4DB2-BD59-A6C34878D82A}">
                    <a16:rowId xmlns:a16="http://schemas.microsoft.com/office/drawing/2014/main" val="1009281530"/>
                  </a:ext>
                </a:extLst>
              </a:tr>
              <a:tr h="481674">
                <a:tc>
                  <a:txBody>
                    <a:bodyPr/>
                    <a:lstStyle/>
                    <a:p>
                      <a:pPr marL="6731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2014-2015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12,744,614,452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94615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710,070,131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5.57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extLst>
                  <a:ext uri="{0D108BD9-81ED-4DB2-BD59-A6C34878D82A}">
                    <a16:rowId xmlns:a16="http://schemas.microsoft.com/office/drawing/2014/main" val="88029137"/>
                  </a:ext>
                </a:extLst>
              </a:tr>
              <a:tr h="471226">
                <a:tc>
                  <a:txBody>
                    <a:bodyPr/>
                    <a:lstStyle/>
                    <a:p>
                      <a:pPr marL="6731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2015-2016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14,735,352,935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94615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635,816,137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4.31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extLst>
                  <a:ext uri="{0D108BD9-81ED-4DB2-BD59-A6C34878D82A}">
                    <a16:rowId xmlns:a16="http://schemas.microsoft.com/office/drawing/2014/main" val="2323256380"/>
                  </a:ext>
                </a:extLst>
              </a:tr>
              <a:tr h="480630">
                <a:tc>
                  <a:txBody>
                    <a:bodyPr/>
                    <a:lstStyle/>
                    <a:p>
                      <a:pPr marL="6731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2016/2017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14,358,692,742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94615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736,952,307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4.93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extLst>
                  <a:ext uri="{0D108BD9-81ED-4DB2-BD59-A6C34878D82A}">
                    <a16:rowId xmlns:a16="http://schemas.microsoft.com/office/drawing/2014/main" val="2232775647"/>
                  </a:ext>
                </a:extLst>
              </a:tr>
              <a:tr h="547500">
                <a:tc>
                  <a:txBody>
                    <a:bodyPr/>
                    <a:lstStyle/>
                    <a:p>
                      <a:pPr marL="6731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2017/2018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14,933,989,202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94615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814818494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5.5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extLst>
                  <a:ext uri="{0D108BD9-81ED-4DB2-BD59-A6C34878D82A}">
                    <a16:rowId xmlns:a16="http://schemas.microsoft.com/office/drawing/2014/main" val="2439303891"/>
                  </a:ext>
                </a:extLst>
              </a:tr>
              <a:tr h="481674">
                <a:tc>
                  <a:txBody>
                    <a:bodyPr/>
                    <a:lstStyle/>
                    <a:p>
                      <a:pPr marL="6731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2018/2019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16,976,972,709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94615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1,235,693,379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7.2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extLst>
                  <a:ext uri="{0D108BD9-81ED-4DB2-BD59-A6C34878D82A}">
                    <a16:rowId xmlns:a16="http://schemas.microsoft.com/office/drawing/2014/main" val="3137883472"/>
                  </a:ext>
                </a:extLst>
              </a:tr>
              <a:tr h="470182">
                <a:tc>
                  <a:txBody>
                    <a:bodyPr/>
                    <a:lstStyle/>
                    <a:p>
                      <a:pPr marL="6731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2019/2020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22,175,994,417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94615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1,132,588,002     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extLst>
                  <a:ext uri="{0D108BD9-81ED-4DB2-BD59-A6C34878D82A}">
                    <a16:rowId xmlns:a16="http://schemas.microsoft.com/office/drawing/2014/main" val="555036693"/>
                  </a:ext>
                </a:extLst>
              </a:tr>
              <a:tr h="470182">
                <a:tc>
                  <a:txBody>
                    <a:bodyPr/>
                    <a:lstStyle/>
                    <a:p>
                      <a:pPr marL="6731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2020/2021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26073149603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94615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1,090,828,501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30480" marT="7620" marB="0"/>
                </a:tc>
                <a:extLst>
                  <a:ext uri="{0D108BD9-81ED-4DB2-BD59-A6C34878D82A}">
                    <a16:rowId xmlns:a16="http://schemas.microsoft.com/office/drawing/2014/main" val="3239912340"/>
                  </a:ext>
                </a:extLst>
              </a:tr>
              <a:tr h="402118">
                <a:tc>
                  <a:txBody>
                    <a:bodyPr/>
                    <a:lstStyle/>
                    <a:p>
                      <a:pPr marL="6731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2021/2022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27,924,754,434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94615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1,380,343,382    ( INTEGO 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0480" marT="7620" marB="0"/>
                </a:tc>
                <a:extLst>
                  <a:ext uri="{0D108BD9-81ED-4DB2-BD59-A6C34878D82A}">
                    <a16:rowId xmlns:a16="http://schemas.microsoft.com/office/drawing/2014/main" val="363686479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A118D52-258B-438B-8032-DB0E9588C1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3771" y="333828"/>
            <a:ext cx="10653486" cy="638629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URUHARE RW’IMISORO KU NGENGO Y’IMARI </a:t>
            </a:r>
          </a:p>
        </p:txBody>
      </p:sp>
    </p:spTree>
    <p:extLst>
      <p:ext uri="{BB962C8B-B14F-4D97-AF65-F5344CB8AC3E}">
        <p14:creationId xmlns:p14="http://schemas.microsoft.com/office/powerpoint/2010/main" val="1476341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004FC1-42C4-4446-B9CA-8D3E19A1C289}"/>
              </a:ext>
            </a:extLst>
          </p:cNvPr>
          <p:cNvSpPr txBox="1">
            <a:spLocks/>
          </p:cNvSpPr>
          <p:nvPr/>
        </p:nvSpPr>
        <p:spPr>
          <a:xfrm>
            <a:off x="812799" y="163383"/>
            <a:ext cx="10580915" cy="60587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</a:rPr>
              <a:t>Abakozi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</a:rPr>
              <a:t>b’Akarere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 ka </a:t>
            </a: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</a:rPr>
              <a:t>Nyamagabe</a:t>
            </a:r>
            <a:endParaRPr lang="en-US" sz="36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A31AA01-DC82-4121-84D9-90768E7014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401813"/>
              </p:ext>
            </p:extLst>
          </p:nvPr>
        </p:nvGraphicFramePr>
        <p:xfrm>
          <a:off x="812799" y="1000495"/>
          <a:ext cx="8129320" cy="418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5E31807F-8475-46A3-B84C-C0EC6C21F3F0}"/>
              </a:ext>
            </a:extLst>
          </p:cNvPr>
          <p:cNvSpPr/>
          <p:nvPr/>
        </p:nvSpPr>
        <p:spPr>
          <a:xfrm>
            <a:off x="8277101" y="878774"/>
            <a:ext cx="2980707" cy="26838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 </a:t>
            </a:r>
            <a:r>
              <a:rPr lang="en-US" dirty="0" err="1"/>
              <a:t>burezi</a:t>
            </a:r>
            <a:r>
              <a:rPr lang="en-US" dirty="0"/>
              <a:t> </a:t>
            </a:r>
            <a:r>
              <a:rPr lang="en-US" dirty="0" err="1"/>
              <a:t>haracyabura</a:t>
            </a:r>
            <a:r>
              <a:rPr lang="en-US" dirty="0"/>
              <a:t> </a:t>
            </a:r>
            <a:r>
              <a:rPr lang="en-US" dirty="0" err="1"/>
              <a:t>abarimu</a:t>
            </a:r>
            <a:r>
              <a:rPr lang="en-US" dirty="0"/>
              <a:t> 207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Abandi</a:t>
            </a:r>
            <a:r>
              <a:rPr lang="en-US" dirty="0"/>
              <a:t> </a:t>
            </a:r>
            <a:r>
              <a:rPr lang="en-US" dirty="0" err="1"/>
              <a:t>bakozi</a:t>
            </a:r>
            <a:r>
              <a:rPr lang="en-US" dirty="0"/>
              <a:t> </a:t>
            </a:r>
            <a:r>
              <a:rPr lang="en-US" dirty="0" err="1"/>
              <a:t>batari</a:t>
            </a:r>
            <a:r>
              <a:rPr lang="en-US" dirty="0"/>
              <a:t> mu </a:t>
            </a:r>
            <a:r>
              <a:rPr lang="en-US" dirty="0" err="1"/>
              <a:t>myanya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rwego</a:t>
            </a:r>
            <a:r>
              <a:rPr lang="en-US" dirty="0"/>
              <a:t> </a:t>
            </a:r>
            <a:r>
              <a:rPr lang="en-US" dirty="0" err="1"/>
              <a:t>rw’Akarere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9 </a:t>
            </a:r>
          </a:p>
          <a:p>
            <a:pPr algn="ctr"/>
            <a:r>
              <a:rPr lang="en-US" dirty="0"/>
              <a:t>Ku </a:t>
            </a:r>
            <a:r>
              <a:rPr lang="en-US" dirty="0" err="1"/>
              <a:t>Mirenge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48</a:t>
            </a:r>
          </a:p>
        </p:txBody>
      </p:sp>
    </p:spTree>
    <p:extLst>
      <p:ext uri="{BB962C8B-B14F-4D97-AF65-F5344CB8AC3E}">
        <p14:creationId xmlns:p14="http://schemas.microsoft.com/office/powerpoint/2010/main" val="1268857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B128CA-2FD7-48AA-8C03-21D3BD2FCF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0857" y="0"/>
            <a:ext cx="10450286" cy="68580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% </a:t>
            </a: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</a:rPr>
              <a:t>ry’Abagore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 mu </a:t>
            </a: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</a:rPr>
              <a:t>bakozi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</a:rPr>
              <a:t>b’Akarere</a:t>
            </a:r>
            <a:endParaRPr lang="en-US" sz="36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A89C28-794C-481F-A744-D71FD23A2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508081"/>
              </p:ext>
            </p:extLst>
          </p:nvPr>
        </p:nvGraphicFramePr>
        <p:xfrm>
          <a:off x="1248228" y="885825"/>
          <a:ext cx="10334171" cy="524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712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FE63BC-57B5-4A45-BFC4-2D504ED2E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300513"/>
              </p:ext>
            </p:extLst>
          </p:nvPr>
        </p:nvGraphicFramePr>
        <p:xfrm>
          <a:off x="711200" y="348343"/>
          <a:ext cx="10755086" cy="635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322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76F028-12F1-4D48-B26D-6FD69C142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843323"/>
              </p:ext>
            </p:extLst>
          </p:nvPr>
        </p:nvGraphicFramePr>
        <p:xfrm>
          <a:off x="1048987" y="558140"/>
          <a:ext cx="3891148" cy="304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F124176-BC80-46ED-8A74-4FD824A2B7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6293" y="469075"/>
            <a:ext cx="3891148" cy="24660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70ACB5-B2E6-41B5-87CB-64294C357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654274"/>
              </p:ext>
            </p:extLst>
          </p:nvPr>
        </p:nvGraphicFramePr>
        <p:xfrm>
          <a:off x="1389413" y="3599706"/>
          <a:ext cx="4706587" cy="278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64E4017-AE32-472C-9184-9BE809960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326391"/>
              </p:ext>
            </p:extLst>
          </p:nvPr>
        </p:nvGraphicFramePr>
        <p:xfrm>
          <a:off x="6436427" y="3746276"/>
          <a:ext cx="4227615" cy="278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B40B6604-174D-49EC-91B5-AFCC4F71A4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0857" y="0"/>
            <a:ext cx="10450286" cy="469075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IBIPIMO BY’ITERAMBERE</a:t>
            </a:r>
          </a:p>
        </p:txBody>
      </p:sp>
    </p:spTree>
    <p:extLst>
      <p:ext uri="{BB962C8B-B14F-4D97-AF65-F5344CB8AC3E}">
        <p14:creationId xmlns:p14="http://schemas.microsoft.com/office/powerpoint/2010/main" val="763661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F3D0FE-D734-4995-B042-B3695610D2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215226"/>
              </p:ext>
            </p:extLst>
          </p:nvPr>
        </p:nvGraphicFramePr>
        <p:xfrm>
          <a:off x="609601" y="365166"/>
          <a:ext cx="5486400" cy="470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59BEF84-CBB5-4F2D-BE9E-973FCC37FC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926466"/>
              </p:ext>
            </p:extLst>
          </p:nvPr>
        </p:nvGraphicFramePr>
        <p:xfrm>
          <a:off x="6657109" y="902525"/>
          <a:ext cx="4572000" cy="3665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048A3B8-42C9-4216-B1FE-793DC2DDD760}"/>
              </a:ext>
            </a:extLst>
          </p:cNvPr>
          <p:cNvSpPr/>
          <p:nvPr/>
        </p:nvSpPr>
        <p:spPr>
          <a:xfrm>
            <a:off x="8408719" y="570016"/>
            <a:ext cx="3050969" cy="855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% </a:t>
            </a:r>
            <a:r>
              <a:rPr lang="en-US" dirty="0" err="1"/>
              <a:t>ry’Abana</a:t>
            </a:r>
            <a:r>
              <a:rPr lang="en-US" dirty="0"/>
              <a:t> </a:t>
            </a:r>
            <a:r>
              <a:rPr lang="en-US" dirty="0" err="1"/>
              <a:t>bagwingiye</a:t>
            </a:r>
            <a:r>
              <a:rPr lang="en-US" dirty="0"/>
              <a:t> </a:t>
            </a:r>
            <a:r>
              <a:rPr lang="en-US" dirty="0" err="1"/>
              <a:t>bari</a:t>
            </a:r>
            <a:r>
              <a:rPr lang="en-US" dirty="0"/>
              <a:t> </a:t>
            </a:r>
            <a:r>
              <a:rPr lang="en-US" dirty="0" err="1"/>
              <a:t>munsi</a:t>
            </a:r>
            <a:r>
              <a:rPr lang="en-US" dirty="0"/>
              <a:t> </a:t>
            </a:r>
            <a:r>
              <a:rPr lang="en-US" dirty="0" err="1"/>
              <a:t>y’imyaka</a:t>
            </a:r>
            <a:r>
              <a:rPr lang="en-US" dirty="0"/>
              <a:t> 5     ( Stunting rate )</a:t>
            </a:r>
          </a:p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1746AA-939A-4F95-A16D-FA31756025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0857" y="1"/>
            <a:ext cx="10450286" cy="365166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IBIPIMO BY’ITERAMBERE,….</a:t>
            </a:r>
          </a:p>
        </p:txBody>
      </p:sp>
    </p:spTree>
    <p:extLst>
      <p:ext uri="{BB962C8B-B14F-4D97-AF65-F5344CB8AC3E}">
        <p14:creationId xmlns:p14="http://schemas.microsoft.com/office/powerpoint/2010/main" val="56588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CB22-42A0-4897-9A86-56A4AE57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14" y="1"/>
            <a:ext cx="10807485" cy="6858000"/>
          </a:xfrm>
          <a:solidFill>
            <a:srgbClr val="0099FF">
              <a:alpha val="76078"/>
            </a:srgbClr>
          </a:solidFill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dirty="0"/>
              <a:t>UMURAGE NDANGAMUCO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IRIBA RYA KUNYU</a:t>
            </a:r>
            <a:br>
              <a:rPr lang="en-US" dirty="0"/>
            </a:br>
            <a:r>
              <a:rPr lang="en-US" dirty="0"/>
              <a:t>2. NYUNGWE CULTURAL VILLAGE</a:t>
            </a:r>
            <a:br>
              <a:rPr lang="en-US" dirty="0"/>
            </a:br>
            <a:r>
              <a:rPr lang="en-US" dirty="0"/>
              <a:t>3. UBUVUMO BWA KIBUMBWE  ( UBWA RUGANZU)</a:t>
            </a:r>
            <a:br>
              <a:rPr lang="en-US" dirty="0"/>
            </a:br>
            <a:r>
              <a:rPr lang="en-US" dirty="0"/>
              <a:t>4. IRIBA RYA MUPFU</a:t>
            </a:r>
            <a:br>
              <a:rPr lang="en-US" dirty="0"/>
            </a:br>
            <a:r>
              <a:rPr lang="en-US" dirty="0"/>
              <a:t>5. IRIBA RYA NZAVU</a:t>
            </a:r>
            <a:br>
              <a:rPr lang="en-US" dirty="0"/>
            </a:br>
            <a:r>
              <a:rPr lang="en-US" dirty="0"/>
              <a:t>6. UMUSOZI WA SUTI</a:t>
            </a:r>
            <a:br>
              <a:rPr lang="en-US" dirty="0"/>
            </a:br>
            <a:r>
              <a:rPr lang="en-US" dirty="0"/>
              <a:t>7. URWIBUTSO RWA MURAMBI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7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4FAF-CFFB-458D-9536-E8D9B322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47876"/>
          </a:xfrm>
        </p:spPr>
        <p:txBody>
          <a:bodyPr>
            <a:normAutofit fontScale="90000"/>
          </a:bodyPr>
          <a:lstStyle/>
          <a:p>
            <a:r>
              <a:rPr lang="en-US" dirty="0"/>
              <a:t>AMAHIRWE AGARAGARA MU KARERE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0F985-C930-4973-94C4-340979D64DD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819" y="-58058"/>
            <a:ext cx="3471410" cy="29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C67D20-1CBA-44F9-8F55-07C12DC668B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229" y="48263"/>
            <a:ext cx="4536847" cy="279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45D41F-2CF4-420E-AA4E-D7A33DD0241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6228" y="3158259"/>
            <a:ext cx="2714171" cy="356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2C685-5F15-4111-A476-69172C63D02C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399" y="3129230"/>
            <a:ext cx="2133601" cy="356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7ACA3F-4961-49DF-96A5-B4F318E0E6A5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3076" y="48263"/>
            <a:ext cx="2566081" cy="279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A02EA799-6B35-4101-A5B2-7503FFC56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4343" y="3152402"/>
            <a:ext cx="2382838" cy="35386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9C7EBDD-EC85-45B2-8BA0-83D1D40572C4}"/>
              </a:ext>
            </a:extLst>
          </p:cNvPr>
          <p:cNvSpPr txBox="1">
            <a:spLocks/>
          </p:cNvSpPr>
          <p:nvPr/>
        </p:nvSpPr>
        <p:spPr>
          <a:xfrm>
            <a:off x="713695" y="2795401"/>
            <a:ext cx="10653486" cy="638629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Baskerville Old Face" pitchFamily="18" charset="0"/>
              </a:rPr>
              <a:t>AMAHIRWE AGARAGARA MU KARERE KA NYAMAGABE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212D0E4-AAAA-43F7-8B1C-57E38ED63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713695" y="3463059"/>
            <a:ext cx="3582533" cy="3314907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D1B29B-3C7A-4769-947F-043275A0C9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197" y="3429000"/>
            <a:ext cx="23526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6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" y="0"/>
            <a:ext cx="12126686" cy="1528354"/>
          </a:xfrm>
          <a:solidFill>
            <a:srgbClr val="00B050"/>
          </a:solidFill>
        </p:spPr>
        <p:txBody>
          <a:bodyPr/>
          <a:lstStyle/>
          <a:p>
            <a:r>
              <a:rPr lang="en-US" dirty="0"/>
              <a:t>BIG PROJECTS UNDER FOLLOW UP AND IMPLEMENTATION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954679"/>
              </p:ext>
            </p:extLst>
          </p:nvPr>
        </p:nvGraphicFramePr>
        <p:xfrm>
          <a:off x="1104405" y="1528355"/>
          <a:ext cx="9927772" cy="53450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63886">
                  <a:extLst>
                    <a:ext uri="{9D8B030D-6E8A-4147-A177-3AD203B41FA5}">
                      <a16:colId xmlns:a16="http://schemas.microsoft.com/office/drawing/2014/main" val="2051228058"/>
                    </a:ext>
                  </a:extLst>
                </a:gridCol>
                <a:gridCol w="4963886">
                  <a:extLst>
                    <a:ext uri="{9D8B030D-6E8A-4147-A177-3AD203B41FA5}">
                      <a16:colId xmlns:a16="http://schemas.microsoft.com/office/drawing/2014/main" val="2754020630"/>
                    </a:ext>
                  </a:extLst>
                </a:gridCol>
              </a:tblGrid>
              <a:tr h="441763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  <a:r>
                        <a:rPr lang="en-US" sz="2400" baseline="0" dirty="0"/>
                        <a:t> of project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Current</a:t>
                      </a:r>
                      <a:r>
                        <a:rPr lang="en-US" sz="2400" baseline="0" dirty="0"/>
                        <a:t> status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75223"/>
                  </a:ext>
                </a:extLst>
              </a:tr>
              <a:tr h="1362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Construction of NGABWE – RYARUBONDO – KABUGA Waterline which has 23 km by MINEMA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Validation</a:t>
                      </a:r>
                      <a:r>
                        <a:rPr lang="en-US" sz="2000" baseline="0" dirty="0"/>
                        <a:t> of the inception report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42516"/>
                  </a:ext>
                </a:extLst>
              </a:tr>
              <a:tr h="104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Construction of RYARUBONDO Market by MINEMA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Final</a:t>
                      </a:r>
                      <a:r>
                        <a:rPr lang="en-US" sz="2000" baseline="0" dirty="0"/>
                        <a:t> validation of the study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541707"/>
                  </a:ext>
                </a:extLst>
              </a:tr>
              <a:tr h="721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Construction of KIGEME Market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Revision of the</a:t>
                      </a:r>
                      <a:r>
                        <a:rPr lang="en-US" sz="2000" baseline="0" dirty="0"/>
                        <a:t> study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79558"/>
                  </a:ext>
                </a:extLst>
              </a:tr>
              <a:tr h="104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Construction asphalt roads of 10.4  in </a:t>
                      </a:r>
                      <a:r>
                        <a:rPr lang="en-US" sz="2000" dirty="0" err="1"/>
                        <a:t>Gasaka</a:t>
                      </a:r>
                      <a:r>
                        <a:rPr lang="en-US" sz="2000" dirty="0"/>
                        <a:t> town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Civil works will be restarted </a:t>
                      </a:r>
                      <a:r>
                        <a:rPr lang="en-US" sz="2000" baseline="0" dirty="0"/>
                        <a:t> by December 2021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108650"/>
                  </a:ext>
                </a:extLst>
              </a:tr>
              <a:tr h="721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Construction of Montana Hotel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Drawings has been</a:t>
                      </a:r>
                      <a:r>
                        <a:rPr lang="en-US" sz="2000" baseline="0" dirty="0"/>
                        <a:t> done </a:t>
                      </a:r>
                      <a:r>
                        <a:rPr lang="en-US" sz="2000" dirty="0"/>
                        <a:t>and construction</a:t>
                      </a:r>
                      <a:r>
                        <a:rPr lang="en-US" sz="2000" baseline="0" dirty="0"/>
                        <a:t> permit has been offered 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89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35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C1996BC-B967-48FF-8708-12502AA44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721827"/>
              </p:ext>
            </p:extLst>
          </p:nvPr>
        </p:nvGraphicFramePr>
        <p:xfrm>
          <a:off x="950023" y="-23751"/>
          <a:ext cx="10355286" cy="680078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06014">
                  <a:extLst>
                    <a:ext uri="{9D8B030D-6E8A-4147-A177-3AD203B41FA5}">
                      <a16:colId xmlns:a16="http://schemas.microsoft.com/office/drawing/2014/main" val="3815268017"/>
                    </a:ext>
                  </a:extLst>
                </a:gridCol>
                <a:gridCol w="1264952">
                  <a:extLst>
                    <a:ext uri="{9D8B030D-6E8A-4147-A177-3AD203B41FA5}">
                      <a16:colId xmlns:a16="http://schemas.microsoft.com/office/drawing/2014/main" val="3399194377"/>
                    </a:ext>
                  </a:extLst>
                </a:gridCol>
                <a:gridCol w="1501906">
                  <a:extLst>
                    <a:ext uri="{9D8B030D-6E8A-4147-A177-3AD203B41FA5}">
                      <a16:colId xmlns:a16="http://schemas.microsoft.com/office/drawing/2014/main" val="3325570931"/>
                    </a:ext>
                  </a:extLst>
                </a:gridCol>
                <a:gridCol w="1529359">
                  <a:extLst>
                    <a:ext uri="{9D8B030D-6E8A-4147-A177-3AD203B41FA5}">
                      <a16:colId xmlns:a16="http://schemas.microsoft.com/office/drawing/2014/main" val="3604214012"/>
                    </a:ext>
                  </a:extLst>
                </a:gridCol>
                <a:gridCol w="1892982">
                  <a:extLst>
                    <a:ext uri="{9D8B030D-6E8A-4147-A177-3AD203B41FA5}">
                      <a16:colId xmlns:a16="http://schemas.microsoft.com/office/drawing/2014/main" val="3471316326"/>
                    </a:ext>
                  </a:extLst>
                </a:gridCol>
                <a:gridCol w="990622">
                  <a:extLst>
                    <a:ext uri="{9D8B030D-6E8A-4147-A177-3AD203B41FA5}">
                      <a16:colId xmlns:a16="http://schemas.microsoft.com/office/drawing/2014/main" val="3727559783"/>
                    </a:ext>
                  </a:extLst>
                </a:gridCol>
                <a:gridCol w="1669451">
                  <a:extLst>
                    <a:ext uri="{9D8B030D-6E8A-4147-A177-3AD203B41FA5}">
                      <a16:colId xmlns:a16="http://schemas.microsoft.com/office/drawing/2014/main" val="3857951874"/>
                    </a:ext>
                  </a:extLst>
                </a:gridCol>
              </a:tblGrid>
              <a:tr h="547276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UMUBARE W’UTUGARI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UMUBARE </a:t>
                      </a:r>
                    </a:p>
                    <a:p>
                      <a:r>
                        <a:rPr lang="en-US" sz="1600" b="1" dirty="0"/>
                        <a:t>W’IMIDUGUDU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UMUBARE </a:t>
                      </a:r>
                    </a:p>
                    <a:p>
                      <a:r>
                        <a:rPr lang="en-US" sz="1600" b="1" dirty="0"/>
                        <a:t>W’ABATURAGE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UBUCUCIKE </a:t>
                      </a:r>
                    </a:p>
                    <a:p>
                      <a:r>
                        <a:rPr lang="en-US" sz="1600" b="1" dirty="0"/>
                        <a:t>BW’ABATURAGE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UBUSO </a:t>
                      </a:r>
                    </a:p>
                    <a:p>
                      <a:r>
                        <a:rPr lang="en-US" sz="1600" b="1" dirty="0"/>
                        <a:t>km2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35669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Buruhukiro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31987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Cyanika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28816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8606073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Gasaka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244513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Gatare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1862524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Kaduha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7687953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Kamegeri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1274381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Kibirizi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4918715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Kibumbwe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0185481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Kitabi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782820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Mbazi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13582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3424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78353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Mugano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3733388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Musange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2428135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Musebeya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9258373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Mushubi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1672760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Nkomane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7818047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Tare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3172255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Uwinkingi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0440037"/>
                  </a:ext>
                </a:extLst>
              </a:tr>
              <a:tr h="345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PHC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4PHC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178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398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737361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/>
              <a:t>BIG PROJECTS UNDER FOLLOW UP AND IMPLEMENTATION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737361"/>
          <a:ext cx="12192000" cy="509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5122805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754020630"/>
                    </a:ext>
                  </a:extLst>
                </a:gridCol>
              </a:tblGrid>
              <a:tr h="516301">
                <a:tc>
                  <a:txBody>
                    <a:bodyPr/>
                    <a:lstStyle/>
                    <a:p>
                      <a:r>
                        <a:rPr lang="en-US" sz="2000" dirty="0"/>
                        <a:t>Name</a:t>
                      </a:r>
                      <a:r>
                        <a:rPr lang="en-US" sz="2000" baseline="0" dirty="0"/>
                        <a:t> of project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Current</a:t>
                      </a:r>
                      <a:r>
                        <a:rPr lang="en-US" sz="2000" baseline="0" dirty="0"/>
                        <a:t> status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75223"/>
                  </a:ext>
                </a:extLst>
              </a:tr>
              <a:tr h="1057162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sz="2000" dirty="0"/>
                        <a:t>Development  of </a:t>
                      </a:r>
                      <a:r>
                        <a:rPr lang="en-US" sz="2000" dirty="0" err="1"/>
                        <a:t>Mushishito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Marsland</a:t>
                      </a:r>
                      <a:r>
                        <a:rPr lang="en-US" sz="2000" dirty="0"/>
                        <a:t>( 41.54 Ha) with partnership of UNHCR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Counter</a:t>
                      </a:r>
                      <a:r>
                        <a:rPr lang="en-US" sz="2000" baseline="0" dirty="0"/>
                        <a:t> verification is being done in order to start </a:t>
                      </a:r>
                      <a:r>
                        <a:rPr lang="en-US" sz="2000" baseline="0" dirty="0" err="1"/>
                        <a:t>activies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42516"/>
                  </a:ext>
                </a:extLst>
              </a:tr>
              <a:tr h="1057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Construction of asphalt road from MURAMBI – KIBUMBWE – </a:t>
                      </a:r>
                      <a:r>
                        <a:rPr lang="en-US" sz="2000" baseline="0" dirty="0"/>
                        <a:t> MANWARI </a:t>
                      </a:r>
                      <a:r>
                        <a:rPr lang="en-US" sz="2000" dirty="0"/>
                        <a:t> of 47 km as presidential pledge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Costs estimate have been done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541707"/>
                  </a:ext>
                </a:extLst>
              </a:tr>
              <a:tr h="1057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Implementing different projects supposed to be allocated at </a:t>
                      </a:r>
                      <a:r>
                        <a:rPr lang="en-US" sz="2000" dirty="0" err="1"/>
                        <a:t>Kaduha</a:t>
                      </a:r>
                      <a:r>
                        <a:rPr lang="en-US" sz="2000" baseline="0" dirty="0"/>
                        <a:t> – </a:t>
                      </a:r>
                      <a:r>
                        <a:rPr lang="en-US" sz="2000" baseline="0" dirty="0" err="1"/>
                        <a:t>Gitwe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 corridor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Some</a:t>
                      </a:r>
                      <a:r>
                        <a:rPr lang="en-US" sz="2000" baseline="0" dirty="0"/>
                        <a:t> of them have started like planting Macadamia , terracing terraces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79558"/>
                  </a:ext>
                </a:extLst>
              </a:tr>
              <a:tr h="736810">
                <a:tc>
                  <a:txBody>
                    <a:bodyPr/>
                    <a:lstStyle/>
                    <a:p>
                      <a:r>
                        <a:rPr lang="en-US" sz="2000" dirty="0"/>
                        <a:t>Construction</a:t>
                      </a:r>
                      <a:r>
                        <a:rPr lang="en-US" sz="2000" baseline="0" dirty="0"/>
                        <a:t> of a Bridges that connect </a:t>
                      </a:r>
                      <a:r>
                        <a:rPr lang="en-US" sz="2000" baseline="0" dirty="0" err="1"/>
                        <a:t>Mbazi</a:t>
                      </a:r>
                      <a:r>
                        <a:rPr lang="en-US" sz="2000" baseline="0" dirty="0"/>
                        <a:t> and </a:t>
                      </a:r>
                      <a:r>
                        <a:rPr lang="en-US" sz="2000" baseline="0" dirty="0" err="1"/>
                        <a:t>Musange</a:t>
                      </a:r>
                      <a:r>
                        <a:rPr lang="en-US" sz="2000" baseline="0" dirty="0"/>
                        <a:t> Sectors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Agreement</a:t>
                      </a:r>
                      <a:r>
                        <a:rPr lang="en-US" sz="2000" baseline="0" dirty="0"/>
                        <a:t> has been signed by 2 parties (</a:t>
                      </a:r>
                      <a:r>
                        <a:rPr lang="en-US" sz="2000" baseline="0" dirty="0" err="1"/>
                        <a:t>Eng.Brigade</a:t>
                      </a:r>
                      <a:r>
                        <a:rPr lang="en-US" sz="2000" baseline="0" dirty="0"/>
                        <a:t> &amp; RTDA)  out of 3 ((</a:t>
                      </a:r>
                      <a:r>
                        <a:rPr lang="en-US" sz="2000" baseline="0" dirty="0" err="1"/>
                        <a:t>Eng.Brigade</a:t>
                      </a:r>
                      <a:r>
                        <a:rPr lang="en-US" sz="2000" baseline="0" dirty="0"/>
                        <a:t> , RTDA &amp; RMF) 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108650"/>
                  </a:ext>
                </a:extLst>
              </a:tr>
              <a:tr h="41877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89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41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64CB-45C3-494D-BA95-74334754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217715"/>
            <a:ext cx="10174514" cy="7036230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en-US" sz="8000" b="1" dirty="0"/>
              <a:t>MURAKOZE</a:t>
            </a:r>
          </a:p>
        </p:txBody>
      </p:sp>
    </p:spTree>
    <p:extLst>
      <p:ext uri="{BB962C8B-B14F-4D97-AF65-F5344CB8AC3E}">
        <p14:creationId xmlns:p14="http://schemas.microsoft.com/office/powerpoint/2010/main" val="331662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3B0CA05-A3C5-47AE-97C5-5B455346D20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78430817"/>
              </p:ext>
            </p:extLst>
          </p:nvPr>
        </p:nvGraphicFramePr>
        <p:xfrm>
          <a:off x="6293921" y="1472540"/>
          <a:ext cx="3859482" cy="23338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4662">
                  <a:extLst>
                    <a:ext uri="{9D8B030D-6E8A-4147-A177-3AD203B41FA5}">
                      <a16:colId xmlns:a16="http://schemas.microsoft.com/office/drawing/2014/main" val="2043011520"/>
                    </a:ext>
                  </a:extLst>
                </a:gridCol>
                <a:gridCol w="1710190">
                  <a:extLst>
                    <a:ext uri="{9D8B030D-6E8A-4147-A177-3AD203B41FA5}">
                      <a16:colId xmlns:a16="http://schemas.microsoft.com/office/drawing/2014/main" val="2833334981"/>
                    </a:ext>
                  </a:extLst>
                </a:gridCol>
                <a:gridCol w="874630">
                  <a:extLst>
                    <a:ext uri="{9D8B030D-6E8A-4147-A177-3AD203B41FA5}">
                      <a16:colId xmlns:a16="http://schemas.microsoft.com/office/drawing/2014/main" val="2945540852"/>
                    </a:ext>
                  </a:extLst>
                </a:gridCol>
              </a:tblGrid>
              <a:tr h="331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ICYICIRO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ABATURAGE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4601644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60270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095743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4751581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9247752"/>
                  </a:ext>
                </a:extLst>
              </a:tr>
              <a:tr h="50060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23780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27442FD5-2C34-4443-8B12-4B0D1DC3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34" y="4624"/>
            <a:ext cx="10972800" cy="1143000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askerville Old Face" pitchFamily="18" charset="0"/>
              </a:rPr>
              <a:t>ABATURAGE MU BYICIRO BY’UBUDEHE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7EFAC59-13F1-4D5D-B9F9-D5F7D3722A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0569972"/>
              </p:ext>
            </p:extLst>
          </p:nvPr>
        </p:nvGraphicFramePr>
        <p:xfrm>
          <a:off x="821634" y="1181875"/>
          <a:ext cx="5401036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625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28" y="-13568"/>
            <a:ext cx="10577417" cy="1088514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askerville Old Face" pitchFamily="18" charset="0"/>
              </a:rPr>
              <a:t>UBUHINZI : 78 % </a:t>
            </a:r>
            <a:r>
              <a:rPr lang="en-US" sz="3200" b="1" dirty="0" err="1">
                <a:solidFill>
                  <a:schemeClr val="bg1"/>
                </a:solidFill>
                <a:latin typeface="Baskerville Old Face" pitchFamily="18" charset="0"/>
              </a:rPr>
              <a:t>by’Abaturage</a:t>
            </a:r>
            <a:r>
              <a:rPr lang="en-US" sz="32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askerville Old Face" pitchFamily="18" charset="0"/>
              </a:rPr>
              <a:t>barengeje</a:t>
            </a:r>
            <a:r>
              <a:rPr lang="en-US" sz="32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askerville Old Face" pitchFamily="18" charset="0"/>
              </a:rPr>
              <a:t>imyaka</a:t>
            </a:r>
            <a:r>
              <a:rPr lang="en-US" sz="3200" b="1" dirty="0">
                <a:solidFill>
                  <a:schemeClr val="bg1"/>
                </a:solidFill>
                <a:latin typeface="Baskerville Old Face" pitchFamily="18" charset="0"/>
              </a:rPr>
              <a:t> 18 </a:t>
            </a:r>
            <a:r>
              <a:rPr lang="en-US" sz="3200" b="1" dirty="0" err="1">
                <a:solidFill>
                  <a:schemeClr val="bg1"/>
                </a:solidFill>
                <a:latin typeface="Baskerville Old Face" pitchFamily="18" charset="0"/>
              </a:rPr>
              <a:t>bakora</a:t>
            </a:r>
            <a:r>
              <a:rPr lang="en-US" sz="32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askerville Old Face" pitchFamily="18" charset="0"/>
              </a:rPr>
              <a:t>umwuga</a:t>
            </a:r>
            <a:r>
              <a:rPr lang="en-US" sz="32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askerville Old Face" pitchFamily="18" charset="0"/>
              </a:rPr>
              <a:t>w’ubuhinzi</a:t>
            </a:r>
            <a:endParaRPr lang="en-US" sz="32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628" y="1160998"/>
            <a:ext cx="10456433" cy="5137673"/>
          </a:xfrm>
          <a:ln w="76200">
            <a:solidFill>
              <a:srgbClr val="00B0F0"/>
            </a:solidFill>
          </a:ln>
        </p:spPr>
        <p:txBody>
          <a:bodyPr/>
          <a:lstStyle/>
          <a:p>
            <a:pPr marL="0" indent="0" algn="just">
              <a:buClr>
                <a:srgbClr val="0000CC"/>
              </a:buClr>
              <a:buNone/>
            </a:pPr>
            <a:endParaRPr lang="en-US" dirty="0">
              <a:latin typeface="Gill Sans MT" pitchFamily="34" charset="0"/>
            </a:endParaRPr>
          </a:p>
          <a:p>
            <a:pPr marL="0" indent="0" algn="just">
              <a:buClr>
                <a:srgbClr val="0000CC"/>
              </a:buClr>
              <a:buNone/>
            </a:pPr>
            <a:endParaRPr lang="en-US" dirty="0">
              <a:latin typeface="Gill Sans MT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A6081E-1EF1-4D8F-BDA1-CBAFEAB6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8" y="1118061"/>
            <a:ext cx="2609850" cy="1831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0CCBCB-3AD8-4391-8351-32F3CB5B0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556" y="1160998"/>
            <a:ext cx="2631489" cy="18314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A50CB3-0399-439D-A554-F5C3E3A7A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347" y="4564136"/>
            <a:ext cx="2466714" cy="1657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356983-6296-4CF7-9F46-DB3418612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28" y="4660698"/>
            <a:ext cx="2609850" cy="17240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3B5AFE-6B76-4156-B53F-354E894249FE}"/>
              </a:ext>
            </a:extLst>
          </p:cNvPr>
          <p:cNvSpPr/>
          <p:nvPr/>
        </p:nvSpPr>
        <p:spPr>
          <a:xfrm>
            <a:off x="3059876" y="1161000"/>
            <a:ext cx="5625681" cy="5060486"/>
          </a:xfrm>
          <a:prstGeom prst="rect">
            <a:avLst/>
          </a:prstGeom>
          <a:solidFill>
            <a:srgbClr val="DB3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EICV3 YAGARAGAJE KO AKARERE KA NYAMAGABE KARI KU MWANYA WA :</a:t>
            </a:r>
          </a:p>
          <a:p>
            <a:pPr algn="ctr"/>
            <a:r>
              <a:rPr lang="en-US" sz="2000" b="1" dirty="0"/>
              <a:t>2 MU KUGIRA ABAHINZI BAHINGA INGANO (27 % ), IBIRAYI UMWANYA WA 5 (72%),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>
                <a:solidFill>
                  <a:srgbClr val="0000CC"/>
                </a:solidFill>
              </a:rPr>
              <a:t>91 % BAHINGA IBISHYIMBO ,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</a:rPr>
              <a:t> 71 % BAHINGA IBIGORI, </a:t>
            </a:r>
          </a:p>
          <a:p>
            <a:pPr algn="ctr"/>
            <a:r>
              <a:rPr lang="en-US" sz="2000" b="1" dirty="0">
                <a:solidFill>
                  <a:srgbClr val="0000CC"/>
                </a:solidFill>
              </a:rPr>
              <a:t>52 % BAHINGA IMYUMBATI </a:t>
            </a:r>
          </a:p>
          <a:p>
            <a:pPr algn="ctr"/>
            <a:r>
              <a:rPr lang="en-US" sz="2000" b="1" dirty="0"/>
              <a:t>KU BUSO BUHUJE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INGANOZIHINGWA:KURI ha 12,793,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ibirayi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kuri</a:t>
            </a:r>
            <a:r>
              <a:rPr lang="en-US" sz="2000" b="1" dirty="0">
                <a:solidFill>
                  <a:schemeClr val="tx1"/>
                </a:solidFill>
              </a:rPr>
              <a:t> ha 18582,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ibishyimbo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kuri</a:t>
            </a:r>
            <a:r>
              <a:rPr lang="en-US" sz="2000" b="1" dirty="0">
                <a:solidFill>
                  <a:schemeClr val="tx1"/>
                </a:solidFill>
              </a:rPr>
              <a:t> ha 20,099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imyumbati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kuri</a:t>
            </a:r>
            <a:r>
              <a:rPr lang="en-US" sz="2000" b="1" dirty="0">
                <a:solidFill>
                  <a:schemeClr val="tx1"/>
                </a:solidFill>
              </a:rPr>
              <a:t> ha 3458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UBUHUNIKIRO BW’IMYAKA 7, UBWANIKIRO 20 , IBISHANGA BITUNGANYIJE KURI HA 2633.84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177AE0B-AD94-4930-826D-94578D595F8E}"/>
              </a:ext>
            </a:extLst>
          </p:cNvPr>
          <p:cNvSpPr/>
          <p:nvPr/>
        </p:nvSpPr>
        <p:spPr>
          <a:xfrm>
            <a:off x="9086900" y="3170241"/>
            <a:ext cx="1828800" cy="13938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 190 </a:t>
            </a:r>
            <a:r>
              <a:rPr lang="en-US" dirty="0" err="1"/>
              <a:t>z’ibishanga</a:t>
            </a:r>
            <a:r>
              <a:rPr lang="en-US" dirty="0"/>
              <a:t> </a:t>
            </a:r>
            <a:r>
              <a:rPr lang="en-US" dirty="0" err="1"/>
              <a:t>ntizitunganyije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822A2E-2065-496B-B292-879FBA14F37D}"/>
              </a:ext>
            </a:extLst>
          </p:cNvPr>
          <p:cNvSpPr/>
          <p:nvPr/>
        </p:nvSpPr>
        <p:spPr>
          <a:xfrm>
            <a:off x="459267" y="1757549"/>
            <a:ext cx="2628317" cy="2806588"/>
          </a:xfrm>
          <a:prstGeom prst="ellipse">
            <a:avLst/>
          </a:prstGeom>
          <a:solidFill>
            <a:srgbClr val="1DE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Ku </a:t>
            </a:r>
            <a:r>
              <a:rPr lang="en-US" b="1" dirty="0" err="1">
                <a:solidFill>
                  <a:srgbClr val="0000CC"/>
                </a:solidFill>
              </a:rPr>
              <a:t>mwaka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haboneka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umusaruro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ungana</a:t>
            </a:r>
            <a:r>
              <a:rPr lang="en-US" b="1" dirty="0">
                <a:solidFill>
                  <a:srgbClr val="0000CC"/>
                </a:solidFill>
              </a:rPr>
              <a:t> T 25/</a:t>
            </a:r>
            <a:r>
              <a:rPr lang="en-US" b="1" dirty="0" err="1">
                <a:solidFill>
                  <a:srgbClr val="0000CC"/>
                </a:solidFill>
              </a:rPr>
              <a:t>haw’ibirayi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na</a:t>
            </a:r>
            <a:r>
              <a:rPr lang="en-US" b="1" dirty="0">
                <a:solidFill>
                  <a:srgbClr val="0000CC"/>
                </a:solidFill>
              </a:rPr>
              <a:t> T3/ha </a:t>
            </a:r>
            <a:r>
              <a:rPr lang="en-US" b="1" dirty="0" err="1">
                <a:solidFill>
                  <a:srgbClr val="0000CC"/>
                </a:solidFill>
              </a:rPr>
              <a:t>z’ingano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na</a:t>
            </a:r>
            <a:r>
              <a:rPr lang="en-US" b="1" dirty="0">
                <a:solidFill>
                  <a:srgbClr val="0000CC"/>
                </a:solidFill>
              </a:rPr>
              <a:t> T 3.5/</a:t>
            </a:r>
            <a:r>
              <a:rPr lang="en-US" b="1" dirty="0" err="1">
                <a:solidFill>
                  <a:srgbClr val="0000CC"/>
                </a:solidFill>
              </a:rPr>
              <a:t>z’ibigori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7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17" y="151071"/>
            <a:ext cx="10247870" cy="701546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</a:rPr>
              <a:t>Ibihingwa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</a:rPr>
              <a:t>Ngengabukungu:U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49EABF-6409-48F8-87CE-397042027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017" y="987998"/>
            <a:ext cx="4129870" cy="2828883"/>
          </a:xfrm>
          <a:ln w="76200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C67D20-1CBA-44F9-8F55-07C12DC668B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42" y="4117343"/>
            <a:ext cx="4298363" cy="21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57D6A0-AF11-429E-85A5-2BF80B186993}"/>
              </a:ext>
            </a:extLst>
          </p:cNvPr>
          <p:cNvSpPr/>
          <p:nvPr/>
        </p:nvSpPr>
        <p:spPr>
          <a:xfrm>
            <a:off x="5252853" y="1020627"/>
            <a:ext cx="5774602" cy="3254490"/>
          </a:xfrm>
          <a:prstGeom prst="rect">
            <a:avLst/>
          </a:prstGeom>
          <a:solidFill>
            <a:srgbClr val="25AB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UBUSO BUTEYEHO KAWA:   </a:t>
            </a:r>
            <a:r>
              <a:rPr lang="en-US" b="1" dirty="0">
                <a:solidFill>
                  <a:schemeClr val="tx1"/>
                </a:solidFill>
              </a:rPr>
              <a:t>1951.4</a:t>
            </a:r>
          </a:p>
          <a:p>
            <a:r>
              <a:rPr lang="en-US" b="1" dirty="0"/>
              <a:t>UMUBARE W’IBITI BYA KAWA: </a:t>
            </a:r>
            <a:r>
              <a:rPr lang="en-US" b="1" dirty="0">
                <a:solidFill>
                  <a:schemeClr val="tx1"/>
                </a:solidFill>
              </a:rPr>
              <a:t>4,878,500</a:t>
            </a:r>
          </a:p>
          <a:p>
            <a:r>
              <a:rPr lang="en-US" b="1" dirty="0"/>
              <a:t>UMUSARURO WA KAWA ITUNGANYIRIJE MU RUGANDA:</a:t>
            </a:r>
            <a:r>
              <a:rPr lang="en-US" b="1" dirty="0">
                <a:solidFill>
                  <a:schemeClr val="tx1"/>
                </a:solidFill>
              </a:rPr>
              <a:t>MT 612 </a:t>
            </a:r>
            <a:r>
              <a:rPr lang="en-US" b="1" dirty="0"/>
              <a:t>KU MWAKA </a:t>
            </a:r>
          </a:p>
          <a:p>
            <a:r>
              <a:rPr lang="en-US" b="1" dirty="0"/>
              <a:t>INGANDA ZITUNGANYA KWAWA: </a:t>
            </a:r>
            <a:r>
              <a:rPr lang="en-US" b="1" dirty="0">
                <a:solidFill>
                  <a:schemeClr val="tx1"/>
                </a:solidFill>
              </a:rPr>
              <a:t>12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/>
              <a:t>IMIRENGE IHINGA KAWA: </a:t>
            </a:r>
            <a:r>
              <a:rPr lang="en-US" b="1" dirty="0">
                <a:solidFill>
                  <a:schemeClr val="tx1"/>
                </a:solidFill>
              </a:rPr>
              <a:t>KAMEGERI,GASAKA,MUSEBEYA,TARE,KIBUMBWE,CYANIKA,MUGANO,MUSHUBI,KIBIRIZI, MBAZI,KADUHA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chemeClr val="tx1"/>
                </a:solidFill>
              </a:rPr>
              <a:t>Umusaruro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wa</a:t>
            </a:r>
            <a:r>
              <a:rPr lang="en-US" b="1" dirty="0">
                <a:solidFill>
                  <a:schemeClr val="tx1"/>
                </a:solidFill>
              </a:rPr>
              <a:t> kawa </a:t>
            </a:r>
            <a:r>
              <a:rPr lang="en-US" b="1" dirty="0" err="1">
                <a:solidFill>
                  <a:schemeClr val="tx1"/>
                </a:solidFill>
              </a:rPr>
              <a:t>itunganyije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hagati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ya</a:t>
            </a:r>
            <a:r>
              <a:rPr lang="en-US" b="1" dirty="0">
                <a:solidFill>
                  <a:schemeClr val="tx1"/>
                </a:solidFill>
              </a:rPr>
              <a:t> TONI 600 </a:t>
            </a:r>
            <a:r>
              <a:rPr lang="en-US" b="1" dirty="0" err="1">
                <a:solidFill>
                  <a:schemeClr val="tx1"/>
                </a:solidFill>
              </a:rPr>
              <a:t>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toni</a:t>
            </a:r>
            <a:r>
              <a:rPr lang="en-US" b="1" dirty="0">
                <a:solidFill>
                  <a:schemeClr val="tx1"/>
                </a:solidFill>
              </a:rPr>
              <a:t> 812/</a:t>
            </a:r>
            <a:r>
              <a:rPr lang="en-US" b="1" dirty="0" err="1">
                <a:solidFill>
                  <a:schemeClr val="tx1"/>
                </a:solidFill>
              </a:rPr>
              <a:t>Umwaka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44D9F6-73CA-4DA0-8B34-8D91DCB4087A}"/>
              </a:ext>
            </a:extLst>
          </p:cNvPr>
          <p:cNvSpPr/>
          <p:nvPr/>
        </p:nvSpPr>
        <p:spPr>
          <a:xfrm>
            <a:off x="4780428" y="4343291"/>
            <a:ext cx="4667000" cy="2514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UBUSO BUTEYEHO ICYAYI:  </a:t>
            </a:r>
            <a:r>
              <a:rPr lang="en-US" sz="2000" b="1" dirty="0">
                <a:solidFill>
                  <a:schemeClr val="tx1"/>
                </a:solidFill>
              </a:rPr>
              <a:t>HA 2931 </a:t>
            </a:r>
          </a:p>
          <a:p>
            <a:r>
              <a:rPr lang="en-US" sz="2000" b="1" dirty="0"/>
              <a:t>UMUSARURO W’ICYAYI  CYUMYE  : </a:t>
            </a:r>
            <a:r>
              <a:rPr lang="en-US" sz="2000" b="1" dirty="0">
                <a:solidFill>
                  <a:schemeClr val="tx1"/>
                </a:solidFill>
              </a:rPr>
              <a:t>3720</a:t>
            </a:r>
          </a:p>
          <a:p>
            <a:r>
              <a:rPr lang="en-US" sz="2000" b="1" dirty="0"/>
              <a:t>INGANDA Z’ICYAYI </a:t>
            </a:r>
            <a:r>
              <a:rPr lang="en-US" sz="2000" b="1" dirty="0">
                <a:solidFill>
                  <a:schemeClr val="tx1"/>
                </a:solidFill>
              </a:rPr>
              <a:t>: 2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IMIRENGE IHINGA ICYAYI : KITABI, TARE,UWINKINGI,BURUHUKIRO, GATARE, NKOMANE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0DBBFD-DA5C-473E-A728-6E37C7B16CC6}"/>
              </a:ext>
            </a:extLst>
          </p:cNvPr>
          <p:cNvSpPr/>
          <p:nvPr/>
        </p:nvSpPr>
        <p:spPr>
          <a:xfrm>
            <a:off x="9758592" y="806244"/>
            <a:ext cx="1717361" cy="15961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30% </a:t>
            </a:r>
            <a:r>
              <a:rPr lang="en-US" dirty="0" err="1"/>
              <a:t>y’Ibiti</a:t>
            </a:r>
            <a:r>
              <a:rPr lang="en-US" dirty="0"/>
              <a:t> </a:t>
            </a:r>
            <a:r>
              <a:rPr lang="en-US" dirty="0" err="1"/>
              <a:t>bya</a:t>
            </a:r>
            <a:r>
              <a:rPr lang="en-US" dirty="0"/>
              <a:t> kawa </a:t>
            </a:r>
            <a:r>
              <a:rPr lang="en-US" dirty="0" err="1"/>
              <a:t>birashaje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ABBCCF-3FB4-48F9-BC53-8E30EAA90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428" y="4455562"/>
            <a:ext cx="1905000" cy="18764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3FFE38-77D9-4574-A346-EC4C660B0D18}"/>
              </a:ext>
            </a:extLst>
          </p:cNvPr>
          <p:cNvSpPr/>
          <p:nvPr/>
        </p:nvSpPr>
        <p:spPr>
          <a:xfrm>
            <a:off x="9447428" y="6276022"/>
            <a:ext cx="2028525" cy="5819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MACADAMIYA : ha 51</a:t>
            </a:r>
          </a:p>
        </p:txBody>
      </p:sp>
    </p:spTree>
    <p:extLst>
      <p:ext uri="{BB962C8B-B14F-4D97-AF65-F5344CB8AC3E}">
        <p14:creationId xmlns:p14="http://schemas.microsoft.com/office/powerpoint/2010/main" val="248046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17" y="151071"/>
            <a:ext cx="10247870" cy="701546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INGANDA ZITUNGA NYA ICYAYI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0001D5-51A6-420E-950E-DB5337858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267" y="852617"/>
            <a:ext cx="6141359" cy="321689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22D61-0445-43F6-8DCF-AAA8A150B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626" y="828847"/>
            <a:ext cx="4538211" cy="3857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E1F72A-1A24-4D41-B40B-BCC2DFD7A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272" y="2963205"/>
            <a:ext cx="4745069" cy="137835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DD15A30-8562-4F04-8B19-88943E734A1B}"/>
              </a:ext>
            </a:extLst>
          </p:cNvPr>
          <p:cNvSpPr txBox="1">
            <a:spLocks/>
          </p:cNvSpPr>
          <p:nvPr/>
        </p:nvSpPr>
        <p:spPr>
          <a:xfrm>
            <a:off x="789163" y="4059328"/>
            <a:ext cx="5934501" cy="407745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KITABI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B37F50B-B2F3-4ED9-8C81-21B489FD5A79}"/>
              </a:ext>
            </a:extLst>
          </p:cNvPr>
          <p:cNvSpPr txBox="1">
            <a:spLocks/>
          </p:cNvSpPr>
          <p:nvPr/>
        </p:nvSpPr>
        <p:spPr>
          <a:xfrm>
            <a:off x="6752086" y="4053901"/>
            <a:ext cx="4810965" cy="407745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MUSHUBI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45B024A-2C33-49F1-8D34-465B0D6DE8A6}"/>
              </a:ext>
            </a:extLst>
          </p:cNvPr>
          <p:cNvSpPr txBox="1">
            <a:spLocks/>
          </p:cNvSpPr>
          <p:nvPr/>
        </p:nvSpPr>
        <p:spPr>
          <a:xfrm>
            <a:off x="563053" y="1026275"/>
            <a:ext cx="2438401" cy="701546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</a:rPr>
              <a:t>Ubushobozi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: T 3000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E4D0338-8D58-417B-8C8D-571A616F95A4}"/>
              </a:ext>
            </a:extLst>
          </p:cNvPr>
          <p:cNvSpPr txBox="1">
            <a:spLocks/>
          </p:cNvSpPr>
          <p:nvPr/>
        </p:nvSpPr>
        <p:spPr>
          <a:xfrm>
            <a:off x="7410359" y="993262"/>
            <a:ext cx="2090862" cy="701546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chemeClr val="bg1"/>
                </a:solidFill>
                <a:latin typeface="Baskerville Old Face" pitchFamily="18" charset="0"/>
              </a:rPr>
              <a:t>Ubushobozi</a:t>
            </a:r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 Toni 4500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980FC4-DA93-43F7-BEDA-7C85DA1E8AE4}"/>
              </a:ext>
            </a:extLst>
          </p:cNvPr>
          <p:cNvSpPr/>
          <p:nvPr/>
        </p:nvSpPr>
        <p:spPr>
          <a:xfrm>
            <a:off x="760741" y="4461646"/>
            <a:ext cx="3386144" cy="2396353"/>
          </a:xfrm>
          <a:prstGeom prst="ellipse">
            <a:avLst/>
          </a:prstGeom>
          <a:solidFill>
            <a:srgbClr val="DB3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Mu </a:t>
            </a:r>
            <a:r>
              <a:rPr lang="en-US" sz="2400" b="1" dirty="0" err="1">
                <a:solidFill>
                  <a:srgbClr val="0000CC"/>
                </a:solidFill>
              </a:rPr>
              <a:t>mirenge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itandukanye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hakorerwa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amavuta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aturuka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mababi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y’Inturusu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A1EB7A-79F1-4354-AA8C-41727D54C88D}"/>
              </a:ext>
            </a:extLst>
          </p:cNvPr>
          <p:cNvSpPr/>
          <p:nvPr/>
        </p:nvSpPr>
        <p:spPr>
          <a:xfrm>
            <a:off x="6864626" y="4686558"/>
            <a:ext cx="1933010" cy="17655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Uruganda</a:t>
            </a:r>
            <a:r>
              <a:rPr lang="en-US" dirty="0"/>
              <a:t> </a:t>
            </a:r>
            <a:r>
              <a:rPr lang="en-US" dirty="0" err="1"/>
              <a:t>rwa</a:t>
            </a:r>
            <a:r>
              <a:rPr lang="en-US" dirty="0"/>
              <a:t> GITARE MILL </a:t>
            </a:r>
            <a:r>
              <a:rPr lang="en-US" dirty="0" err="1"/>
              <a:t>Ntirukora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4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C67BAE-C0CC-49F3-9018-79CB605EF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172" y="1144530"/>
            <a:ext cx="5305425" cy="3545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5E288BB-9776-4CA1-B156-FBF11C55565E}"/>
              </a:ext>
            </a:extLst>
          </p:cNvPr>
          <p:cNvSpPr/>
          <p:nvPr/>
        </p:nvSpPr>
        <p:spPr>
          <a:xfrm>
            <a:off x="1185506" y="276988"/>
            <a:ext cx="2312875" cy="1570591"/>
          </a:xfrm>
          <a:prstGeom prst="wedgeEllipseCallout">
            <a:avLst/>
          </a:prstGeom>
          <a:solidFill>
            <a:srgbClr val="DB3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77.5  %  </a:t>
            </a:r>
            <a:r>
              <a:rPr lang="en-US" sz="1800" b="1" dirty="0" err="1"/>
              <a:t>by’ngo</a:t>
            </a:r>
            <a:r>
              <a:rPr lang="en-US" sz="1800" b="1" dirty="0"/>
              <a:t> </a:t>
            </a:r>
            <a:r>
              <a:rPr lang="en-US" sz="1800" b="1" dirty="0" err="1"/>
              <a:t>zose</a:t>
            </a:r>
            <a:r>
              <a:rPr lang="en-US" sz="1800" b="1" dirty="0"/>
              <a:t> </a:t>
            </a:r>
            <a:r>
              <a:rPr lang="en-US" sz="1800" b="1" dirty="0" err="1"/>
              <a:t>ziroroye</a:t>
            </a:r>
            <a:r>
              <a:rPr lang="en-US" sz="1800" b="1" dirty="0"/>
              <a:t> EICV5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2B7BB70-07C3-4891-89EC-73FF83740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28569"/>
              </p:ext>
            </p:extLst>
          </p:nvPr>
        </p:nvGraphicFramePr>
        <p:xfrm>
          <a:off x="865163" y="4690211"/>
          <a:ext cx="6203295" cy="202226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49844">
                  <a:extLst>
                    <a:ext uri="{9D8B030D-6E8A-4147-A177-3AD203B41FA5}">
                      <a16:colId xmlns:a16="http://schemas.microsoft.com/office/drawing/2014/main" val="3013082217"/>
                    </a:ext>
                  </a:extLst>
                </a:gridCol>
                <a:gridCol w="2388186">
                  <a:extLst>
                    <a:ext uri="{9D8B030D-6E8A-4147-A177-3AD203B41FA5}">
                      <a16:colId xmlns:a16="http://schemas.microsoft.com/office/drawing/2014/main" val="2900271591"/>
                    </a:ext>
                  </a:extLst>
                </a:gridCol>
                <a:gridCol w="2465265">
                  <a:extLst>
                    <a:ext uri="{9D8B030D-6E8A-4147-A177-3AD203B41FA5}">
                      <a16:colId xmlns:a16="http://schemas.microsoft.com/office/drawing/2014/main" val="1280675025"/>
                    </a:ext>
                  </a:extLst>
                </a:gridCol>
              </a:tblGrid>
              <a:tr h="850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19275" algn="l"/>
                          <a:tab pos="2971800" algn="ctr"/>
                        </a:tabLst>
                      </a:pPr>
                      <a:r>
                        <a:rPr lang="en-US" sz="2000" b="1" dirty="0">
                          <a:effectLst/>
                        </a:rPr>
                        <a:t>IKUSANYIRIZO RY’AMATA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19275" algn="l"/>
                          <a:tab pos="2971800" algn="ctr"/>
                        </a:tabLst>
                      </a:pPr>
                      <a:r>
                        <a:rPr lang="en-US" sz="2000" b="1" dirty="0">
                          <a:effectLst/>
                        </a:rPr>
                        <a:t>UBUSHOBOZI  (L/UMUNSI)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19275" algn="l"/>
                          <a:tab pos="2971800" algn="ctr"/>
                        </a:tabLst>
                      </a:pPr>
                      <a:r>
                        <a:rPr lang="en-US" sz="2000" b="1" dirty="0">
                          <a:effectLst/>
                        </a:rPr>
                        <a:t>LITIRO  BAKIRA KU MUNSI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807622"/>
                  </a:ext>
                </a:extLst>
              </a:tr>
              <a:tr h="454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19275" algn="l"/>
                          <a:tab pos="2971800" algn="ctr"/>
                        </a:tabLst>
                      </a:pPr>
                      <a:r>
                        <a:rPr lang="en-US" sz="2000" b="1">
                          <a:effectLst/>
                        </a:rPr>
                        <a:t>TARE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19275" algn="l"/>
                          <a:tab pos="2971800" algn="ctr"/>
                        </a:tabLst>
                      </a:pPr>
                      <a:r>
                        <a:rPr lang="en-US" sz="2000" b="1" dirty="0">
                          <a:effectLst/>
                        </a:rPr>
                        <a:t>1000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19275" algn="l"/>
                          <a:tab pos="2971800" algn="ctr"/>
                        </a:tabLst>
                      </a:pPr>
                      <a:r>
                        <a:rPr lang="en-US" sz="2000" b="1" dirty="0">
                          <a:effectLst/>
                        </a:rPr>
                        <a:t>470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7157832"/>
                  </a:ext>
                </a:extLst>
              </a:tr>
              <a:tr h="536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19275" algn="l"/>
                          <a:tab pos="2971800" algn="ctr"/>
                        </a:tabLst>
                      </a:pPr>
                      <a:r>
                        <a:rPr lang="en-US" sz="2000" b="1">
                          <a:effectLst/>
                        </a:rPr>
                        <a:t>CYANIKA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19275" algn="l"/>
                          <a:tab pos="2971800" algn="ctr"/>
                        </a:tabLst>
                      </a:pPr>
                      <a:r>
                        <a:rPr lang="en-US" sz="2000" b="1">
                          <a:effectLst/>
                        </a:rPr>
                        <a:t>5000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19275" algn="l"/>
                          <a:tab pos="2971800" algn="ctr"/>
                        </a:tabLst>
                      </a:pPr>
                      <a:r>
                        <a:rPr lang="en-US" sz="2000" b="1" dirty="0">
                          <a:effectLst/>
                        </a:rPr>
                        <a:t>210-460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55295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2CF6520-C4C8-42A2-B4CA-8DB2EDCE2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240" y="2840769"/>
            <a:ext cx="1248032" cy="1570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999671-7A8F-478A-9409-BFF4B37D2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17" y="1738207"/>
            <a:ext cx="1571524" cy="214378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2398039-DBF7-4BE1-808B-F06EA76A0015}"/>
              </a:ext>
            </a:extLst>
          </p:cNvPr>
          <p:cNvSpPr/>
          <p:nvPr/>
        </p:nvSpPr>
        <p:spPr>
          <a:xfrm>
            <a:off x="977015" y="3527542"/>
            <a:ext cx="1248032" cy="703610"/>
          </a:xfrm>
          <a:prstGeom prst="ellipse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highlight>
                  <a:srgbClr val="FFFF00"/>
                </a:highlight>
              </a:rPr>
              <a:t>78 %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21F76C-CDF2-4858-B9C0-7BD153FCEF21}"/>
              </a:ext>
            </a:extLst>
          </p:cNvPr>
          <p:cNvSpPr/>
          <p:nvPr/>
        </p:nvSpPr>
        <p:spPr>
          <a:xfrm>
            <a:off x="8349674" y="4215451"/>
            <a:ext cx="1248032" cy="757393"/>
          </a:xfrm>
          <a:prstGeom prst="ellipse">
            <a:avLst/>
          </a:prstGeom>
          <a:solidFill>
            <a:srgbClr val="DB3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74.1 %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F43821B-4343-4D5E-9CF3-7FC56B455FB1}"/>
              </a:ext>
            </a:extLst>
          </p:cNvPr>
          <p:cNvSpPr/>
          <p:nvPr/>
        </p:nvSpPr>
        <p:spPr>
          <a:xfrm>
            <a:off x="6988252" y="450309"/>
            <a:ext cx="4267199" cy="1570590"/>
          </a:xfrm>
          <a:prstGeom prst="wedgeRectCallout">
            <a:avLst/>
          </a:prstGeom>
          <a:solidFill>
            <a:srgbClr val="DB3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47%  </a:t>
            </a:r>
            <a:r>
              <a:rPr lang="en-US" sz="2400" b="1" dirty="0" err="1"/>
              <a:t>boroye</a:t>
            </a:r>
            <a:r>
              <a:rPr lang="en-US" sz="2400" b="1" dirty="0"/>
              <a:t> </a:t>
            </a:r>
            <a:r>
              <a:rPr lang="en-US" sz="2400" b="1" dirty="0" err="1"/>
              <a:t>inka</a:t>
            </a:r>
            <a:r>
              <a:rPr lang="en-US" sz="2400" b="1" dirty="0"/>
              <a:t>, 52.6 % </a:t>
            </a:r>
            <a:r>
              <a:rPr lang="en-US" sz="2400" b="1" dirty="0" err="1"/>
              <a:t>boroye</a:t>
            </a:r>
            <a:r>
              <a:rPr lang="en-US" sz="2400" b="1" dirty="0"/>
              <a:t> </a:t>
            </a:r>
            <a:r>
              <a:rPr lang="en-US" sz="2400" b="1" dirty="0" err="1"/>
              <a:t>ingurube</a:t>
            </a:r>
            <a:r>
              <a:rPr lang="en-US" sz="2400" b="1" dirty="0"/>
              <a:t>, 53.1 % </a:t>
            </a:r>
            <a:r>
              <a:rPr lang="en-US" sz="2400" b="1" dirty="0" err="1"/>
              <a:t>boroye</a:t>
            </a:r>
            <a:r>
              <a:rPr lang="en-US" sz="2400" b="1" dirty="0"/>
              <a:t> </a:t>
            </a:r>
            <a:r>
              <a:rPr lang="en-US" sz="2400" b="1" dirty="0" err="1"/>
              <a:t>ihene</a:t>
            </a:r>
            <a:r>
              <a:rPr lang="en-US" sz="2400" b="1" dirty="0"/>
              <a:t>, 32.5 % </a:t>
            </a:r>
            <a:r>
              <a:rPr lang="en-US" sz="2400" b="1" dirty="0" err="1"/>
              <a:t>boroye</a:t>
            </a:r>
            <a:r>
              <a:rPr lang="en-US" sz="2400" b="1" dirty="0"/>
              <a:t>  </a:t>
            </a:r>
            <a:r>
              <a:rPr lang="en-US" sz="2400" b="1" dirty="0" err="1"/>
              <a:t>inkwavu</a:t>
            </a:r>
            <a:r>
              <a:rPr lang="en-US" sz="2400" b="1" dirty="0"/>
              <a:t>, 22.3 % </a:t>
            </a:r>
            <a:r>
              <a:rPr lang="en-US" sz="2400" b="1" dirty="0" err="1"/>
              <a:t>boroye</a:t>
            </a:r>
            <a:r>
              <a:rPr lang="en-US" sz="2400" b="1" dirty="0"/>
              <a:t> </a:t>
            </a:r>
            <a:r>
              <a:rPr lang="en-US" sz="2400" b="1" dirty="0" err="1"/>
              <a:t>inkoko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E0268B-8582-4735-A66D-348214F4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7" y="58245"/>
            <a:ext cx="10247870" cy="392064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askerville Old Face" pitchFamily="18" charset="0"/>
              </a:rPr>
              <a:t>UBWOROZI</a:t>
            </a:r>
          </a:p>
        </p:txBody>
      </p:sp>
    </p:spTree>
    <p:extLst>
      <p:ext uri="{BB962C8B-B14F-4D97-AF65-F5344CB8AC3E}">
        <p14:creationId xmlns:p14="http://schemas.microsoft.com/office/powerpoint/2010/main" val="265966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17" y="151071"/>
            <a:ext cx="10247870" cy="701546"/>
          </a:xfr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askerville Old Face" pitchFamily="18" charset="0"/>
              </a:rPr>
              <a:t>IMIHANDA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898" y="1025612"/>
            <a:ext cx="10206682" cy="5572896"/>
          </a:xfrm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Gill Sans MT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11FC0-50E7-40E0-B915-C14A541B74A9}"/>
              </a:ext>
            </a:extLst>
          </p:cNvPr>
          <p:cNvPicPr/>
          <p:nvPr/>
        </p:nvPicPr>
        <p:blipFill>
          <a:blip r:embed="rId2"/>
          <a:srcRect t="19112"/>
          <a:stretch>
            <a:fillRect/>
          </a:stretch>
        </p:blipFill>
        <p:spPr bwMode="auto">
          <a:xfrm>
            <a:off x="1000897" y="1025612"/>
            <a:ext cx="4750545" cy="326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17B735-AF73-46B4-BE16-222B8A695F5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442" y="1025612"/>
            <a:ext cx="5428462" cy="326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0BF9558-7F03-49A0-B469-7EB011A98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116994"/>
              </p:ext>
            </p:extLst>
          </p:nvPr>
        </p:nvGraphicFramePr>
        <p:xfrm>
          <a:off x="2500097" y="4184750"/>
          <a:ext cx="7125909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5303">
                  <a:extLst>
                    <a:ext uri="{9D8B030D-6E8A-4147-A177-3AD203B41FA5}">
                      <a16:colId xmlns:a16="http://schemas.microsoft.com/office/drawing/2014/main" val="2438432953"/>
                    </a:ext>
                  </a:extLst>
                </a:gridCol>
                <a:gridCol w="2375303">
                  <a:extLst>
                    <a:ext uri="{9D8B030D-6E8A-4147-A177-3AD203B41FA5}">
                      <a16:colId xmlns:a16="http://schemas.microsoft.com/office/drawing/2014/main" val="402536732"/>
                    </a:ext>
                  </a:extLst>
                </a:gridCol>
                <a:gridCol w="2375303">
                  <a:extLst>
                    <a:ext uri="{9D8B030D-6E8A-4147-A177-3AD203B41FA5}">
                      <a16:colId xmlns:a16="http://schemas.microsoft.com/office/drawing/2014/main" val="3290432269"/>
                    </a:ext>
                  </a:extLst>
                </a:gridCol>
              </a:tblGrid>
              <a:tr h="563387">
                <a:tc>
                  <a:txBody>
                    <a:bodyPr/>
                    <a:lstStyle/>
                    <a:p>
                      <a:r>
                        <a:rPr lang="en-US" b="1" dirty="0"/>
                        <a:t>UBWOKO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IKICIRO CY’UMUHANDA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UBUREBURE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050102"/>
                  </a:ext>
                </a:extLst>
              </a:tr>
              <a:tr h="321936">
                <a:tc>
                  <a:txBody>
                    <a:bodyPr/>
                    <a:lstStyle/>
                    <a:p>
                      <a:r>
                        <a:rPr lang="en-US" b="1" dirty="0"/>
                        <a:t>KABURIMBO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NR 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KM 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54442"/>
                  </a:ext>
                </a:extLst>
              </a:tr>
              <a:tr h="321936">
                <a:tc rowSpan="2">
                  <a:txBody>
                    <a:bodyPr/>
                    <a:lstStyle/>
                    <a:p>
                      <a:r>
                        <a:rPr lang="en-US" b="1" dirty="0"/>
                        <a:t>IIBITAKA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NR CLASS1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KM 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244026"/>
                  </a:ext>
                </a:extLst>
              </a:tr>
              <a:tr h="5633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DR CLASS1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KM 132,884 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34807"/>
                  </a:ext>
                </a:extLst>
              </a:tr>
              <a:tr h="32193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DR CLASS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KM 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9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413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11320</TotalTime>
  <Words>1157</Words>
  <Application>Microsoft Office PowerPoint</Application>
  <PresentationFormat>Widescreen</PresentationFormat>
  <Paragraphs>439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Algerian</vt:lpstr>
      <vt:lpstr>Arial</vt:lpstr>
      <vt:lpstr>Baskerville Old Face</vt:lpstr>
      <vt:lpstr>Calibri</vt:lpstr>
      <vt:lpstr>Cambria</vt:lpstr>
      <vt:lpstr>Gill Sans MT</vt:lpstr>
      <vt:lpstr>Times New Roman</vt:lpstr>
      <vt:lpstr>Wingdings</vt:lpstr>
      <vt:lpstr>Wingdings 3</vt:lpstr>
      <vt:lpstr>Office Theme</vt:lpstr>
      <vt:lpstr>PowerPoint Presentation</vt:lpstr>
      <vt:lpstr>INTANGIRIRO</vt:lpstr>
      <vt:lpstr>PowerPoint Presentation</vt:lpstr>
      <vt:lpstr>ABATURAGE MU BYICIRO BY’UBUDEHE</vt:lpstr>
      <vt:lpstr>UBUHINZI : 78 % by’Abaturage barengeje imyaka 18 bakora umwuga w’ubuhinzi</vt:lpstr>
      <vt:lpstr>Ibihingwa Ngengabukungu:U </vt:lpstr>
      <vt:lpstr>INGANDA ZITUNGA NYA ICYAYI</vt:lpstr>
      <vt:lpstr>UBWOROZI</vt:lpstr>
      <vt:lpstr>IMIHANDA</vt:lpstr>
      <vt:lpstr>ISHORAMARI</vt:lpstr>
      <vt:lpstr>AMAHOTERI</vt:lpstr>
      <vt:lpstr>IBIGO BY’IMARI</vt:lpstr>
      <vt:lpstr>ABATURAGE BARI MURI GAHUNDA YA EJOHEZA</vt:lpstr>
      <vt:lpstr>INGO ZIFITE UMURIRO W’AMASHANYARAZI</vt:lpstr>
      <vt:lpstr>ABATURAGE BAVOMA AMAZI MEZA</vt:lpstr>
      <vt:lpstr>IMIDUGUDU Y’ICYITEGEREREZO</vt:lpstr>
      <vt:lpstr>AHANTU NYABURANGA</vt:lpstr>
      <vt:lpstr>UBUZIMA</vt:lpstr>
      <vt:lpstr>UBUREZI</vt:lpstr>
      <vt:lpstr>INGENGO Y’IMARI-IMISORO 2011-2021</vt:lpstr>
      <vt:lpstr>URUHARE RW’IMISORO KU NGENGO Y’IMARI </vt:lpstr>
      <vt:lpstr>PowerPoint Presentation</vt:lpstr>
      <vt:lpstr>% ry’Abagore mu bakozi b’Akarere</vt:lpstr>
      <vt:lpstr>PowerPoint Presentation</vt:lpstr>
      <vt:lpstr>IBIPIMO BY’ITERAMBERE</vt:lpstr>
      <vt:lpstr>IBIPIMO BY’ITERAMBERE,….</vt:lpstr>
      <vt:lpstr>UMURAGE NDANGAMUCO  1. IRIBA RYA KUNYU 2. NYUNGWE CULTURAL VILLAGE 3. UBUVUMO BWA KIBUMBWE  ( UBWA RUGANZU) 4. IRIBA RYA MUPFU 5. IRIBA RYA NZAVU 6. UMUSOZI WA SUTI 7. URWIBUTSO RWA MURAMBI </vt:lpstr>
      <vt:lpstr>AMAHIRWE AGARAGARA MU KARERE </vt:lpstr>
      <vt:lpstr>BIG PROJECTS UNDER FOLLOW UP AND IMPLEMENTATION </vt:lpstr>
      <vt:lpstr>BIG PROJECTS UNDER FOLLOW UP AND IMPLEMENTATION </vt:lpstr>
      <vt:lpstr>MURAKOZE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357</cp:revision>
  <cp:lastPrinted>2021-03-06T08:11:30Z</cp:lastPrinted>
  <dcterms:created xsi:type="dcterms:W3CDTF">2021-02-26T08:19:38Z</dcterms:created>
  <dcterms:modified xsi:type="dcterms:W3CDTF">2021-12-10T13:56:43Z</dcterms:modified>
</cp:coreProperties>
</file>